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79" r:id="rId6"/>
    <p:sldId id="280" r:id="rId7"/>
    <p:sldId id="260" r:id="rId8"/>
    <p:sldId id="261" r:id="rId9"/>
    <p:sldId id="262" r:id="rId10"/>
    <p:sldId id="263" r:id="rId11"/>
    <p:sldId id="264" r:id="rId12"/>
    <p:sldId id="265" r:id="rId13"/>
    <p:sldId id="266" r:id="rId14"/>
    <p:sldId id="267" r:id="rId15"/>
    <p:sldId id="268" r:id="rId16"/>
    <p:sldId id="269" r:id="rId17"/>
    <p:sldId id="281" r:id="rId18"/>
    <p:sldId id="282" r:id="rId19"/>
    <p:sldId id="283" r:id="rId20"/>
    <p:sldId id="270" r:id="rId21"/>
    <p:sldId id="271" r:id="rId22"/>
    <p:sldId id="272" r:id="rId23"/>
    <p:sldId id="273" r:id="rId24"/>
    <p:sldId id="274" r:id="rId25"/>
    <p:sldId id="275" r:id="rId26"/>
    <p:sldId id="276" r:id="rId27"/>
    <p:sldId id="277" r:id="rId28"/>
    <p:sldId id="278" r:id="rId29"/>
    <p:sldId id="285"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4F5"/>
    <a:srgbClr val="EFEFEF"/>
    <a:srgbClr val="02BAD2"/>
    <a:srgbClr val="F5C300"/>
    <a:srgbClr val="2A44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34" autoAdjust="0"/>
  </p:normalViewPr>
  <p:slideViewPr>
    <p:cSldViewPr snapToGrid="0">
      <p:cViewPr varScale="1">
        <p:scale>
          <a:sx n="67" d="100"/>
          <a:sy n="67" d="100"/>
        </p:scale>
        <p:origin x="69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2C6503-932B-49FA-86E8-D010A53F77D7}" type="doc">
      <dgm:prSet loTypeId="urn:microsoft.com/office/officeart/2005/8/layout/chevron1" loCatId="process" qsTypeId="urn:microsoft.com/office/officeart/2005/8/quickstyle/simple1" qsCatId="simple" csTypeId="urn:microsoft.com/office/officeart/2005/8/colors/accent0_3" csCatId="mainScheme" phldr="1"/>
      <dgm:spPr/>
    </dgm:pt>
    <dgm:pt modelId="{07736FC9-65B8-4CD2-93F7-078ACF873706}" type="pres">
      <dgm:prSet presAssocID="{042C6503-932B-49FA-86E8-D010A53F77D7}" presName="Name0" presStyleCnt="0">
        <dgm:presLayoutVars>
          <dgm:dir/>
          <dgm:animLvl val="lvl"/>
          <dgm:resizeHandles val="exact"/>
        </dgm:presLayoutVars>
      </dgm:prSet>
      <dgm:spPr/>
    </dgm:pt>
  </dgm:ptLst>
  <dgm:cxnLst>
    <dgm:cxn modelId="{545BCE73-2A6D-41F8-ADD4-C7F1209139B7}" type="presOf" srcId="{042C6503-932B-49FA-86E8-D010A53F77D7}" destId="{07736FC9-65B8-4CD2-93F7-078ACF873706}" srcOrd="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44B7D3B-263A-4437-906B-501BF3E244DA}" type="datetimeFigureOut">
              <a:rPr lang="en-US" smtClean="0"/>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74F0EE-EBBB-46BB-80AE-7A9CAAF5B675}" type="slidenum">
              <a:rPr lang="en-US" smtClean="0"/>
              <a:t>‹#›</a:t>
            </a:fld>
            <a:endParaRPr lang="en-US"/>
          </a:p>
        </p:txBody>
      </p:sp>
    </p:spTree>
    <p:extLst>
      <p:ext uri="{BB962C8B-B14F-4D97-AF65-F5344CB8AC3E}">
        <p14:creationId xmlns:p14="http://schemas.microsoft.com/office/powerpoint/2010/main" val="3351022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4B7D3B-263A-4437-906B-501BF3E244DA}" type="datetimeFigureOut">
              <a:rPr lang="en-US" smtClean="0"/>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74F0EE-EBBB-46BB-80AE-7A9CAAF5B675}" type="slidenum">
              <a:rPr lang="en-US" smtClean="0"/>
              <a:t>‹#›</a:t>
            </a:fld>
            <a:endParaRPr lang="en-US"/>
          </a:p>
        </p:txBody>
      </p:sp>
    </p:spTree>
    <p:extLst>
      <p:ext uri="{BB962C8B-B14F-4D97-AF65-F5344CB8AC3E}">
        <p14:creationId xmlns:p14="http://schemas.microsoft.com/office/powerpoint/2010/main" val="874193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4B7D3B-263A-4437-906B-501BF3E244DA}" type="datetimeFigureOut">
              <a:rPr lang="en-US" smtClean="0"/>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74F0EE-EBBB-46BB-80AE-7A9CAAF5B675}" type="slidenum">
              <a:rPr lang="en-US" smtClean="0"/>
              <a:t>‹#›</a:t>
            </a:fld>
            <a:endParaRPr lang="en-US"/>
          </a:p>
        </p:txBody>
      </p:sp>
    </p:spTree>
    <p:extLst>
      <p:ext uri="{BB962C8B-B14F-4D97-AF65-F5344CB8AC3E}">
        <p14:creationId xmlns:p14="http://schemas.microsoft.com/office/powerpoint/2010/main" val="1545296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4B7D3B-263A-4437-906B-501BF3E244DA}" type="datetimeFigureOut">
              <a:rPr lang="en-US" smtClean="0"/>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74F0EE-EBBB-46BB-80AE-7A9CAAF5B675}" type="slidenum">
              <a:rPr lang="en-US" smtClean="0"/>
              <a:t>‹#›</a:t>
            </a:fld>
            <a:endParaRPr lang="en-US"/>
          </a:p>
        </p:txBody>
      </p:sp>
    </p:spTree>
    <p:extLst>
      <p:ext uri="{BB962C8B-B14F-4D97-AF65-F5344CB8AC3E}">
        <p14:creationId xmlns:p14="http://schemas.microsoft.com/office/powerpoint/2010/main" val="3738114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4B7D3B-263A-4437-906B-501BF3E244DA}" type="datetimeFigureOut">
              <a:rPr lang="en-US" smtClean="0"/>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74F0EE-EBBB-46BB-80AE-7A9CAAF5B675}" type="slidenum">
              <a:rPr lang="en-US" smtClean="0"/>
              <a:t>‹#›</a:t>
            </a:fld>
            <a:endParaRPr lang="en-US"/>
          </a:p>
        </p:txBody>
      </p:sp>
    </p:spTree>
    <p:extLst>
      <p:ext uri="{BB962C8B-B14F-4D97-AF65-F5344CB8AC3E}">
        <p14:creationId xmlns:p14="http://schemas.microsoft.com/office/powerpoint/2010/main" val="2188060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44B7D3B-263A-4437-906B-501BF3E244DA}" type="datetimeFigureOut">
              <a:rPr lang="en-US" smtClean="0"/>
              <a:t>3/5/2020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74F0EE-EBBB-46BB-80AE-7A9CAAF5B675}" type="slidenum">
              <a:rPr lang="en-US" smtClean="0"/>
              <a:t>‹#›</a:t>
            </a:fld>
            <a:endParaRPr lang="en-US"/>
          </a:p>
        </p:txBody>
      </p:sp>
    </p:spTree>
    <p:extLst>
      <p:ext uri="{BB962C8B-B14F-4D97-AF65-F5344CB8AC3E}">
        <p14:creationId xmlns:p14="http://schemas.microsoft.com/office/powerpoint/2010/main" val="1897036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44B7D3B-263A-4437-906B-501BF3E244DA}" type="datetimeFigureOut">
              <a:rPr lang="en-US" smtClean="0"/>
              <a:t>3/5/2020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74F0EE-EBBB-46BB-80AE-7A9CAAF5B675}" type="slidenum">
              <a:rPr lang="en-US" smtClean="0"/>
              <a:t>‹#›</a:t>
            </a:fld>
            <a:endParaRPr lang="en-US"/>
          </a:p>
        </p:txBody>
      </p:sp>
    </p:spTree>
    <p:extLst>
      <p:ext uri="{BB962C8B-B14F-4D97-AF65-F5344CB8AC3E}">
        <p14:creationId xmlns:p14="http://schemas.microsoft.com/office/powerpoint/2010/main" val="2234410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44B7D3B-263A-4437-906B-501BF3E244DA}" type="datetimeFigureOut">
              <a:rPr lang="en-US" smtClean="0"/>
              <a:t>3/5/2020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74F0EE-EBBB-46BB-80AE-7A9CAAF5B675}" type="slidenum">
              <a:rPr lang="en-US" smtClean="0"/>
              <a:t>‹#›</a:t>
            </a:fld>
            <a:endParaRPr lang="en-US"/>
          </a:p>
        </p:txBody>
      </p:sp>
    </p:spTree>
    <p:extLst>
      <p:ext uri="{BB962C8B-B14F-4D97-AF65-F5344CB8AC3E}">
        <p14:creationId xmlns:p14="http://schemas.microsoft.com/office/powerpoint/2010/main" val="3738227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4B7D3B-263A-4437-906B-501BF3E244DA}" type="datetimeFigureOut">
              <a:rPr lang="en-US" smtClean="0"/>
              <a:t>3/5/2020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74F0EE-EBBB-46BB-80AE-7A9CAAF5B675}" type="slidenum">
              <a:rPr lang="en-US" smtClean="0"/>
              <a:t>‹#›</a:t>
            </a:fld>
            <a:endParaRPr lang="en-US"/>
          </a:p>
        </p:txBody>
      </p:sp>
    </p:spTree>
    <p:extLst>
      <p:ext uri="{BB962C8B-B14F-4D97-AF65-F5344CB8AC3E}">
        <p14:creationId xmlns:p14="http://schemas.microsoft.com/office/powerpoint/2010/main" val="603659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4B7D3B-263A-4437-906B-501BF3E244DA}" type="datetimeFigureOut">
              <a:rPr lang="en-US" smtClean="0"/>
              <a:t>3/5/2020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74F0EE-EBBB-46BB-80AE-7A9CAAF5B675}" type="slidenum">
              <a:rPr lang="en-US" smtClean="0"/>
              <a:t>‹#›</a:t>
            </a:fld>
            <a:endParaRPr lang="en-US"/>
          </a:p>
        </p:txBody>
      </p:sp>
    </p:spTree>
    <p:extLst>
      <p:ext uri="{BB962C8B-B14F-4D97-AF65-F5344CB8AC3E}">
        <p14:creationId xmlns:p14="http://schemas.microsoft.com/office/powerpoint/2010/main" val="1437581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4B7D3B-263A-4437-906B-501BF3E244DA}" type="datetimeFigureOut">
              <a:rPr lang="en-US" smtClean="0"/>
              <a:t>3/5/2020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74F0EE-EBBB-46BB-80AE-7A9CAAF5B675}" type="slidenum">
              <a:rPr lang="en-US" smtClean="0"/>
              <a:t>‹#›</a:t>
            </a:fld>
            <a:endParaRPr lang="en-US"/>
          </a:p>
        </p:txBody>
      </p:sp>
    </p:spTree>
    <p:extLst>
      <p:ext uri="{BB962C8B-B14F-4D97-AF65-F5344CB8AC3E}">
        <p14:creationId xmlns:p14="http://schemas.microsoft.com/office/powerpoint/2010/main" val="3762850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4B7D3B-263A-4437-906B-501BF3E244DA}" type="datetimeFigureOut">
              <a:rPr lang="en-US" smtClean="0"/>
              <a:t>3/5/2020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74F0EE-EBBB-46BB-80AE-7A9CAAF5B675}" type="slidenum">
              <a:rPr lang="en-US" smtClean="0"/>
              <a:t>‹#›</a:t>
            </a:fld>
            <a:endParaRPr lang="en-US"/>
          </a:p>
        </p:txBody>
      </p:sp>
    </p:spTree>
    <p:extLst>
      <p:ext uri="{BB962C8B-B14F-4D97-AF65-F5344CB8AC3E}">
        <p14:creationId xmlns:p14="http://schemas.microsoft.com/office/powerpoint/2010/main" val="42617096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4.png"/><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4.png"/><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4.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gif"/><Relationship Id="rId5" Type="http://schemas.openxmlformats.org/officeDocument/2006/relationships/image" Target="../media/image4.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07/relationships/hdphoto" Target="../media/hdphoto3.wdp"/><Relationship Id="rId7" Type="http://schemas.openxmlformats.org/officeDocument/2006/relationships/diagramQuickStyle" Target="../diagrams/quickStyle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26.png"/><Relationship Id="rId5" Type="http://schemas.openxmlformats.org/officeDocument/2006/relationships/diagramData" Target="../diagrams/data1.xml"/><Relationship Id="rId10" Type="http://schemas.openxmlformats.org/officeDocument/2006/relationships/image" Target="../media/image25.png"/><Relationship Id="rId4" Type="http://schemas.openxmlformats.org/officeDocument/2006/relationships/image" Target="../media/image4.png"/><Relationship Id="rId9" Type="http://schemas.microsoft.com/office/2007/relationships/diagramDrawing" Target="../diagrams/drawing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4.png"/><Relationship Id="rId4" Type="http://schemas.microsoft.com/office/2007/relationships/hdphoto" Target="../media/hdphoto3.wdp"/></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png"/><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png"/><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4.png"/><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4.wdp"/><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1.png"/><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3.wdp"/><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png"/><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31000">
              <a:srgbClr val="837F15"/>
            </a:gs>
            <a:gs pos="100000">
              <a:srgbClr val="063E2A"/>
            </a:gs>
          </a:gsLst>
          <a:lin ang="2700000" scaled="1"/>
        </a:gradFill>
        <a:effectLst/>
      </p:bgPr>
    </p:bg>
    <p:spTree>
      <p:nvGrpSpPr>
        <p:cNvPr id="1" name=""/>
        <p:cNvGrpSpPr/>
        <p:nvPr/>
      </p:nvGrpSpPr>
      <p:grpSpPr>
        <a:xfrm>
          <a:off x="0" y="0"/>
          <a:ext cx="0" cy="0"/>
          <a:chOff x="0" y="0"/>
          <a:chExt cx="0" cy="0"/>
        </a:xfrm>
      </p:grpSpPr>
      <p:sp>
        <p:nvSpPr>
          <p:cNvPr id="5" name="Rectangle 4"/>
          <p:cNvSpPr/>
          <p:nvPr/>
        </p:nvSpPr>
        <p:spPr>
          <a:xfrm>
            <a:off x="2" y="0"/>
            <a:ext cx="9138127" cy="6857999"/>
          </a:xfrm>
          <a:prstGeom prst="rect">
            <a:avLst/>
          </a:prstGeom>
          <a:blipFill dpi="0" rotWithShape="1">
            <a:blip r:embed="rId2">
              <a:alphaModFix amt="9000"/>
              <a:extLst>
                <a:ext uri="{28A0092B-C50C-407E-A947-70E740481C1C}">
                  <a14:useLocalDpi xmlns:a14="http://schemas.microsoft.com/office/drawing/2010/main" val="0"/>
                </a:ext>
              </a:extLst>
            </a:blip>
            <a:srcRect/>
            <a:stretch>
              <a:fillRect l="-11684" r="-4516" b="-282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bright="-6000" contrast="32000"/>
                    </a14:imgEffect>
                  </a14:imgLayer>
                </a14:imgProps>
              </a:ext>
            </a:extLst>
          </a:blip>
          <a:srcRect l="7941"/>
          <a:stretch/>
        </p:blipFill>
        <p:spPr>
          <a:xfrm>
            <a:off x="1" y="1822691"/>
            <a:ext cx="9138128" cy="1660212"/>
          </a:xfrm>
          <a:prstGeom prst="rect">
            <a:avLst/>
          </a:prstGeom>
          <a:noFill/>
          <a:effectLst>
            <a:reflection endPos="0" dist="50800" dir="5400000" sy="-100000" algn="bl" rotWithShape="0"/>
          </a:effectLst>
        </p:spPr>
      </p:pic>
      <p:pic>
        <p:nvPicPr>
          <p:cNvPr id="7" name="Picture 6"/>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828675" y="1966491"/>
            <a:ext cx="1857375" cy="1348061"/>
          </a:xfrm>
          <a:prstGeom prst="rect">
            <a:avLst/>
          </a:prstGeom>
          <a:effectLst>
            <a:glow>
              <a:schemeClr val="bg1"/>
            </a:glow>
          </a:effec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5950" y="1844662"/>
            <a:ext cx="3937206" cy="1469890"/>
          </a:xfrm>
          <a:prstGeom prst="rect">
            <a:avLst/>
          </a:prstGeom>
        </p:spPr>
      </p:pic>
      <p:sp>
        <p:nvSpPr>
          <p:cNvPr id="9" name="Subtitle 12">
            <a:extLst>
              <a:ext uri="{FF2B5EF4-FFF2-40B4-BE49-F238E27FC236}">
                <a16:creationId xmlns="" xmlns:a16="http://schemas.microsoft.com/office/drawing/2014/main" id="{219ACB97-DAC6-4869-9E71-9761AAD45225}"/>
              </a:ext>
            </a:extLst>
          </p:cNvPr>
          <p:cNvSpPr txBox="1">
            <a:spLocks/>
          </p:cNvSpPr>
          <p:nvPr/>
        </p:nvSpPr>
        <p:spPr>
          <a:xfrm>
            <a:off x="0" y="4562792"/>
            <a:ext cx="9138129" cy="1139395"/>
          </a:xfrm>
          <a:prstGeom prst="rect">
            <a:avLst/>
          </a:prstGeom>
          <a:solidFill>
            <a:schemeClr val="tx2">
              <a:alpha val="26000"/>
            </a:schemeClr>
          </a:solidFill>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Sakkal Majalla" panose="02000000000000000000" pitchFamily="2" charset="-78"/>
                <a:ea typeface="+mn-ea"/>
                <a:cs typeface="Sakkal Majalla" panose="02000000000000000000"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solidFill>
                  <a:srgbClr val="FFC000"/>
                </a:solidFill>
              </a:rPr>
              <a:t>Custom Pega Training for </a:t>
            </a:r>
            <a:r>
              <a:rPr lang="en-US" sz="4000" b="1" dirty="0" smtClean="0">
                <a:solidFill>
                  <a:srgbClr val="FFC000"/>
                </a:solidFill>
              </a:rPr>
              <a:t>Ministry of Justice</a:t>
            </a:r>
          </a:p>
          <a:p>
            <a:r>
              <a:rPr lang="en-US" sz="4000" b="1" dirty="0">
                <a:solidFill>
                  <a:srgbClr val="FFC000"/>
                </a:solidFill>
              </a:rPr>
              <a:t>Entry Level – 3 Day App Build</a:t>
            </a:r>
          </a:p>
          <a:p>
            <a:endParaRPr lang="en-US" sz="4000" dirty="0">
              <a:solidFill>
                <a:schemeClr val="bg1"/>
              </a:solidFill>
            </a:endParaRPr>
          </a:p>
        </p:txBody>
      </p:sp>
    </p:spTree>
    <p:extLst>
      <p:ext uri="{BB962C8B-B14F-4D97-AF65-F5344CB8AC3E}">
        <p14:creationId xmlns:p14="http://schemas.microsoft.com/office/powerpoint/2010/main" val="23291816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31000">
              <a:srgbClr val="837F15"/>
            </a:gs>
            <a:gs pos="100000">
              <a:srgbClr val="063E2A"/>
            </a:gs>
          </a:gsLst>
          <a:lin ang="2700000" scaled="1"/>
        </a:gradFill>
        <a:effectLst/>
      </p:bgPr>
    </p:bg>
    <p:spTree>
      <p:nvGrpSpPr>
        <p:cNvPr id="1" name=""/>
        <p:cNvGrpSpPr/>
        <p:nvPr/>
      </p:nvGrpSpPr>
      <p:grpSpPr>
        <a:xfrm>
          <a:off x="0" y="0"/>
          <a:ext cx="0" cy="0"/>
          <a:chOff x="0" y="0"/>
          <a:chExt cx="0" cy="0"/>
        </a:xfrm>
      </p:grpSpPr>
      <p:sp>
        <p:nvSpPr>
          <p:cNvPr id="8" name="Rectangle 7"/>
          <p:cNvSpPr/>
          <p:nvPr/>
        </p:nvSpPr>
        <p:spPr>
          <a:xfrm>
            <a:off x="1781033" y="0"/>
            <a:ext cx="7362967" cy="6858000"/>
          </a:xfrm>
          <a:prstGeom prst="rect">
            <a:avLst/>
          </a:prstGeom>
          <a:blipFill dpi="0" rotWithShape="1">
            <a:blip r:embed="rId2">
              <a:alphaModFix amt="22000"/>
              <a:extLst>
                <a:ext uri="{28A0092B-C50C-407E-A947-70E740481C1C}">
                  <a14:useLocalDpi xmlns:a14="http://schemas.microsoft.com/office/drawing/2010/main" val="0"/>
                </a:ext>
              </a:extLst>
            </a:blip>
            <a:srcRect/>
            <a:stretch>
              <a:fillRect/>
            </a:stretch>
          </a:blipFill>
          <a:ln>
            <a:noFill/>
          </a:ln>
          <a:effectLst>
            <a:glow rad="12700">
              <a:srgbClr val="FFC000">
                <a:alpha val="25000"/>
              </a:srgbClr>
            </a:glow>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6" name="Picture 5"/>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91069" y="5711046"/>
            <a:ext cx="1307626" cy="949060"/>
          </a:xfrm>
          <a:prstGeom prst="rect">
            <a:avLst/>
          </a:prstGeom>
          <a:effectLst>
            <a:glow>
              <a:schemeClr val="bg1"/>
            </a:glo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10" name="Title 1"/>
          <p:cNvSpPr>
            <a:spLocks noGrp="1"/>
          </p:cNvSpPr>
          <p:nvPr>
            <p:ph type="title"/>
          </p:nvPr>
        </p:nvSpPr>
        <p:spPr>
          <a:xfrm>
            <a:off x="0" y="160554"/>
            <a:ext cx="2367441" cy="625895"/>
          </a:xfrm>
        </p:spPr>
        <p:txBody>
          <a:bodyPr>
            <a:normAutofit fontScale="90000"/>
          </a:bodyPr>
          <a:lstStyle/>
          <a:p>
            <a:pPr algn="ctr"/>
            <a:r>
              <a:rPr lang="en-US" b="1" u="sng" dirty="0" smtClean="0">
                <a:solidFill>
                  <a:schemeClr val="bg1"/>
                </a:solidFill>
                <a:latin typeface="Sakkal Majalla" panose="02000000000000000000" pitchFamily="2" charset="-78"/>
                <a:cs typeface="Sakkal Majalla" panose="02000000000000000000" pitchFamily="2" charset="-78"/>
              </a:rPr>
              <a:t>Skin Rule</a:t>
            </a:r>
            <a:endParaRPr lang="en-US" b="1" u="sng" dirty="0">
              <a:solidFill>
                <a:schemeClr val="bg1"/>
              </a:solidFill>
              <a:latin typeface="Sakkal Majalla" panose="02000000000000000000" pitchFamily="2" charset="-78"/>
              <a:cs typeface="Sakkal Majalla" panose="02000000000000000000" pitchFamily="2" charset="-78"/>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39007">
            <a:off x="4712410" y="3572419"/>
            <a:ext cx="3520818" cy="2656056"/>
          </a:xfrm>
          <a:prstGeom prst="rect">
            <a:avLst/>
          </a:prstGeom>
        </p:spPr>
      </p:pic>
      <p:sp>
        <p:nvSpPr>
          <p:cNvPr id="11" name="Text Placeholder 2"/>
          <p:cNvSpPr txBox="1">
            <a:spLocks/>
          </p:cNvSpPr>
          <p:nvPr/>
        </p:nvSpPr>
        <p:spPr>
          <a:xfrm>
            <a:off x="40720" y="1088805"/>
            <a:ext cx="9144001" cy="41125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chemeClr val="bg1"/>
                </a:solidFill>
                <a:latin typeface="Sakkal Majalla" panose="02000000000000000000" pitchFamily="2" charset="-78"/>
                <a:cs typeface="Sakkal Majalla" panose="02000000000000000000" pitchFamily="2" charset="-78"/>
              </a:rPr>
              <a:t>The presentation layer consists of skin rules that specify the presentation of the content, including typography, borders, backgrounds, layouts, and UI placement and alignment.</a:t>
            </a:r>
          </a:p>
          <a:p>
            <a:r>
              <a:rPr lang="en-US" dirty="0" smtClean="0">
                <a:solidFill>
                  <a:schemeClr val="bg1"/>
                </a:solidFill>
                <a:latin typeface="Sakkal Majalla" panose="02000000000000000000" pitchFamily="2" charset="-78"/>
                <a:cs typeface="Sakkal Majalla" panose="02000000000000000000" pitchFamily="2" charset="-78"/>
              </a:rPr>
              <a:t>A Skin rule is comprised of </a:t>
            </a:r>
            <a:r>
              <a:rPr lang="en-US" dirty="0" err="1" smtClean="0">
                <a:solidFill>
                  <a:schemeClr val="bg1"/>
                </a:solidFill>
                <a:latin typeface="Sakkal Majalla" panose="02000000000000000000" pitchFamily="2" charset="-78"/>
                <a:cs typeface="Sakkal Majalla" panose="02000000000000000000" pitchFamily="2" charset="-78"/>
              </a:rPr>
              <a:t>mixins</a:t>
            </a:r>
            <a:r>
              <a:rPr lang="en-US" dirty="0" smtClean="0">
                <a:solidFill>
                  <a:schemeClr val="bg1"/>
                </a:solidFill>
                <a:latin typeface="Sakkal Majalla" panose="02000000000000000000" pitchFamily="2" charset="-78"/>
                <a:cs typeface="Sakkal Majalla" panose="02000000000000000000" pitchFamily="2" charset="-78"/>
              </a:rPr>
              <a:t> and component style formats.</a:t>
            </a:r>
          </a:p>
          <a:p>
            <a:r>
              <a:rPr lang="en-US" dirty="0" smtClean="0">
                <a:solidFill>
                  <a:schemeClr val="bg1"/>
                </a:solidFill>
                <a:latin typeface="Sakkal Majalla" panose="02000000000000000000" pitchFamily="2" charset="-78"/>
                <a:cs typeface="Sakkal Majalla" panose="02000000000000000000" pitchFamily="2" charset="-78"/>
              </a:rPr>
              <a:t>A </a:t>
            </a:r>
            <a:r>
              <a:rPr lang="en-US" dirty="0" err="1" smtClean="0">
                <a:solidFill>
                  <a:schemeClr val="bg1"/>
                </a:solidFill>
                <a:latin typeface="Sakkal Majalla" panose="02000000000000000000" pitchFamily="2" charset="-78"/>
                <a:cs typeface="Sakkal Majalla" panose="02000000000000000000" pitchFamily="2" charset="-78"/>
              </a:rPr>
              <a:t>mixin</a:t>
            </a:r>
            <a:r>
              <a:rPr lang="en-US" dirty="0" smtClean="0">
                <a:solidFill>
                  <a:schemeClr val="bg1"/>
                </a:solidFill>
                <a:latin typeface="Sakkal Majalla" panose="02000000000000000000" pitchFamily="2" charset="-78"/>
                <a:cs typeface="Sakkal Majalla" panose="02000000000000000000" pitchFamily="2" charset="-78"/>
              </a:rPr>
              <a:t> is a style pattern that defines typography, border, or background, or a combination of these. It can be reused to create other </a:t>
            </a:r>
            <a:r>
              <a:rPr lang="en-US" dirty="0" err="1" smtClean="0">
                <a:solidFill>
                  <a:schemeClr val="bg1"/>
                </a:solidFill>
                <a:latin typeface="Sakkal Majalla" panose="02000000000000000000" pitchFamily="2" charset="-78"/>
                <a:cs typeface="Sakkal Majalla" panose="02000000000000000000" pitchFamily="2" charset="-78"/>
              </a:rPr>
              <a:t>mixins</a:t>
            </a:r>
            <a:r>
              <a:rPr lang="en-US" dirty="0" smtClean="0">
                <a:solidFill>
                  <a:schemeClr val="bg1"/>
                </a:solidFill>
                <a:latin typeface="Sakkal Majalla" panose="02000000000000000000" pitchFamily="2" charset="-78"/>
                <a:cs typeface="Sakkal Majalla" panose="02000000000000000000" pitchFamily="2" charset="-78"/>
              </a:rPr>
              <a:t> and style formats.</a:t>
            </a:r>
          </a:p>
          <a:p>
            <a:r>
              <a:rPr lang="en-US" dirty="0" smtClean="0">
                <a:solidFill>
                  <a:schemeClr val="bg1"/>
                </a:solidFill>
                <a:latin typeface="Sakkal Majalla" panose="02000000000000000000" pitchFamily="2" charset="-78"/>
                <a:cs typeface="Sakkal Majalla" panose="02000000000000000000" pitchFamily="2" charset="-78"/>
              </a:rPr>
              <a:t>A style format is a group of styling attributes that provides presentation style for components, such as dynamic layouts, or controls, such as buttons and links.</a:t>
            </a:r>
          </a:p>
          <a:p>
            <a:endParaRPr lang="en-US" dirty="0">
              <a:solidFill>
                <a:schemeClr val="bg1"/>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0851757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28000">
              <a:srgbClr val="837F15"/>
            </a:gs>
            <a:gs pos="80000">
              <a:srgbClr val="063E2A"/>
            </a:gs>
          </a:gsLst>
          <a:lin ang="2700000" scaled="1"/>
        </a:gradFill>
        <a:effectLst/>
      </p:bgPr>
    </p:bg>
    <p:spTree>
      <p:nvGrpSpPr>
        <p:cNvPr id="1" name=""/>
        <p:cNvGrpSpPr/>
        <p:nvPr/>
      </p:nvGrpSpPr>
      <p:grpSpPr>
        <a:xfrm>
          <a:off x="0" y="0"/>
          <a:ext cx="0" cy="0"/>
          <a:chOff x="0" y="0"/>
          <a:chExt cx="0" cy="0"/>
        </a:xfrm>
      </p:grpSpPr>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2" cstate="print">
            <a:duotone>
              <a:prstClr val="black"/>
              <a:schemeClr val="bg1">
                <a:tint val="45000"/>
                <a:satMod val="400000"/>
              </a:schemeClr>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91069" y="5955834"/>
            <a:ext cx="970354" cy="704272"/>
          </a:xfrm>
          <a:prstGeom prst="rect">
            <a:avLst/>
          </a:prstGeom>
          <a:effectLst>
            <a:glow>
              <a:schemeClr val="bg1"/>
            </a:glo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1033" y="6030852"/>
            <a:ext cx="1685498" cy="629253"/>
          </a:xfrm>
          <a:prstGeom prst="rect">
            <a:avLst/>
          </a:prstGeom>
        </p:spPr>
      </p:pic>
      <p:sp>
        <p:nvSpPr>
          <p:cNvPr id="10" name="Text Placeholder 2"/>
          <p:cNvSpPr txBox="1">
            <a:spLocks/>
          </p:cNvSpPr>
          <p:nvPr/>
        </p:nvSpPr>
        <p:spPr>
          <a:xfrm>
            <a:off x="154626" y="178459"/>
            <a:ext cx="3778625" cy="52278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u="sng" dirty="0" smtClean="0">
                <a:solidFill>
                  <a:schemeClr val="bg1"/>
                </a:solidFill>
                <a:latin typeface="Sakkal Majalla" panose="02000000000000000000" pitchFamily="2" charset="-78"/>
                <a:cs typeface="Sakkal Majalla" panose="02000000000000000000" pitchFamily="2" charset="-78"/>
              </a:rPr>
              <a:t>Before changing Skin rule:</a:t>
            </a:r>
          </a:p>
          <a:p>
            <a:endParaRPr lang="en-US" sz="3600" u="sng" dirty="0" smtClean="0">
              <a:solidFill>
                <a:schemeClr val="bg1"/>
              </a:solidFill>
              <a:latin typeface="Sakkal Majalla" panose="02000000000000000000" pitchFamily="2" charset="-78"/>
              <a:cs typeface="Sakkal Majalla" panose="02000000000000000000" pitchFamily="2" charset="-78"/>
            </a:endParaRPr>
          </a:p>
          <a:p>
            <a:endParaRPr lang="en-US" sz="3600" u="sng" dirty="0" smtClean="0">
              <a:solidFill>
                <a:schemeClr val="bg1"/>
              </a:solidFill>
              <a:latin typeface="Sakkal Majalla" panose="02000000000000000000" pitchFamily="2" charset="-78"/>
              <a:cs typeface="Sakkal Majalla" panose="02000000000000000000" pitchFamily="2" charset="-78"/>
            </a:endParaRPr>
          </a:p>
          <a:p>
            <a:endParaRPr lang="en-US" sz="3600" u="sng" dirty="0" smtClean="0">
              <a:solidFill>
                <a:schemeClr val="bg1"/>
              </a:solidFill>
              <a:latin typeface="Sakkal Majalla" panose="02000000000000000000" pitchFamily="2" charset="-78"/>
              <a:cs typeface="Sakkal Majalla" panose="02000000000000000000" pitchFamily="2" charset="-78"/>
            </a:endParaRPr>
          </a:p>
          <a:p>
            <a:endParaRPr lang="en-US" sz="3600" u="sng" dirty="0" smtClean="0">
              <a:solidFill>
                <a:schemeClr val="bg1"/>
              </a:solidFill>
              <a:latin typeface="Sakkal Majalla" panose="02000000000000000000" pitchFamily="2" charset="-78"/>
              <a:cs typeface="Sakkal Majalla" panose="02000000000000000000" pitchFamily="2" charset="-78"/>
            </a:endParaRPr>
          </a:p>
        </p:txBody>
      </p:sp>
      <p:pic>
        <p:nvPicPr>
          <p:cNvPr id="11" name="Picture 10"/>
          <p:cNvPicPr>
            <a:picLocks noChangeAspect="1"/>
          </p:cNvPicPr>
          <p:nvPr/>
        </p:nvPicPr>
        <p:blipFill>
          <a:blip r:embed="rId5"/>
          <a:stretch>
            <a:fillRect/>
          </a:stretch>
        </p:blipFill>
        <p:spPr>
          <a:xfrm>
            <a:off x="154626" y="799950"/>
            <a:ext cx="8874649" cy="1856508"/>
          </a:xfrm>
          <a:prstGeom prst="rect">
            <a:avLst/>
          </a:prstGeom>
        </p:spPr>
      </p:pic>
      <p:pic>
        <p:nvPicPr>
          <p:cNvPr id="12" name="Picture 11"/>
          <p:cNvPicPr>
            <a:picLocks noChangeAspect="1"/>
          </p:cNvPicPr>
          <p:nvPr/>
        </p:nvPicPr>
        <p:blipFill>
          <a:blip r:embed="rId6"/>
          <a:stretch>
            <a:fillRect/>
          </a:stretch>
        </p:blipFill>
        <p:spPr>
          <a:xfrm>
            <a:off x="154626" y="3605359"/>
            <a:ext cx="8863021" cy="2228081"/>
          </a:xfrm>
          <a:prstGeom prst="rect">
            <a:avLst/>
          </a:prstGeom>
        </p:spPr>
      </p:pic>
      <p:sp>
        <p:nvSpPr>
          <p:cNvPr id="2" name="Rectangle 1"/>
          <p:cNvSpPr/>
          <p:nvPr/>
        </p:nvSpPr>
        <p:spPr>
          <a:xfrm>
            <a:off x="154626" y="2901246"/>
            <a:ext cx="3347391" cy="600164"/>
          </a:xfrm>
          <a:prstGeom prst="rect">
            <a:avLst/>
          </a:prstGeom>
        </p:spPr>
        <p:txBody>
          <a:bodyPr wrap="none">
            <a:spAutoFit/>
          </a:bodyPr>
          <a:lstStyle/>
          <a:p>
            <a:r>
              <a:rPr lang="en-US" sz="3300" u="sng" dirty="0">
                <a:solidFill>
                  <a:schemeClr val="bg1"/>
                </a:solidFill>
                <a:latin typeface="Sakkal Majalla" panose="02000000000000000000" pitchFamily="2" charset="-78"/>
                <a:cs typeface="Sakkal Majalla" panose="02000000000000000000" pitchFamily="2" charset="-78"/>
              </a:rPr>
              <a:t>After changing Skin rule:</a:t>
            </a:r>
          </a:p>
        </p:txBody>
      </p:sp>
    </p:spTree>
    <p:extLst>
      <p:ext uri="{BB962C8B-B14F-4D97-AF65-F5344CB8AC3E}">
        <p14:creationId xmlns:p14="http://schemas.microsoft.com/office/powerpoint/2010/main" val="1117061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5" name="Rectangle 4"/>
          <p:cNvSpPr/>
          <p:nvPr/>
        </p:nvSpPr>
        <p:spPr>
          <a:xfrm>
            <a:off x="-64335" y="1"/>
            <a:ext cx="9138127" cy="6857999"/>
          </a:xfrm>
          <a:prstGeom prst="rect">
            <a:avLst/>
          </a:prstGeom>
          <a:blipFill dpi="0" rotWithShape="1">
            <a:blip r:embed="rId2">
              <a:alphaModFix amt="9000"/>
              <a:extLst>
                <a:ext uri="{28A0092B-C50C-407E-A947-70E740481C1C}">
                  <a14:useLocalDpi xmlns:a14="http://schemas.microsoft.com/office/drawing/2010/main" val="0"/>
                </a:ext>
              </a:extLst>
            </a:blip>
            <a:srcRect/>
            <a:stretch>
              <a:fillRect l="-11684" r="-4516" b="-282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10" name="Picture 9"/>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91069" y="5955834"/>
            <a:ext cx="970354" cy="704272"/>
          </a:xfrm>
          <a:prstGeom prst="rect">
            <a:avLst/>
          </a:prstGeom>
          <a:effectLst>
            <a:glow>
              <a:schemeClr val="bg1"/>
            </a:glow>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2492" y="5844878"/>
            <a:ext cx="2229939" cy="832511"/>
          </a:xfrm>
          <a:prstGeom prst="rect">
            <a:avLst/>
          </a:prstGeom>
        </p:spPr>
      </p:pic>
      <p:sp>
        <p:nvSpPr>
          <p:cNvPr id="12" name="Title 1"/>
          <p:cNvSpPr>
            <a:spLocks noGrp="1"/>
          </p:cNvSpPr>
          <p:nvPr>
            <p:ph type="title"/>
          </p:nvPr>
        </p:nvSpPr>
        <p:spPr>
          <a:xfrm>
            <a:off x="77710" y="270768"/>
            <a:ext cx="2985247" cy="3503974"/>
          </a:xfrm>
        </p:spPr>
        <p:txBody>
          <a:bodyPr>
            <a:normAutofit/>
          </a:bodyPr>
          <a:lstStyle/>
          <a:p>
            <a:pPr algn="ctr"/>
            <a:r>
              <a:rPr lang="en-US" sz="3600" b="1" u="sng" dirty="0">
                <a:solidFill>
                  <a:schemeClr val="bg1"/>
                </a:solidFill>
                <a:latin typeface="Sakkal Majalla" panose="02000000000000000000" pitchFamily="2" charset="-78"/>
                <a:cs typeface="Sakkal Majalla" panose="02000000000000000000" pitchFamily="2" charset="-78"/>
              </a:rPr>
              <a:t>INTRODUCTION TO SUPPORTING MULTIPLE LANGUAGES IN APPLICATION</a:t>
            </a:r>
          </a:p>
        </p:txBody>
      </p:sp>
      <p:sp>
        <p:nvSpPr>
          <p:cNvPr id="13" name="Text Placeholder 2"/>
          <p:cNvSpPr txBox="1">
            <a:spLocks/>
          </p:cNvSpPr>
          <p:nvPr/>
        </p:nvSpPr>
        <p:spPr>
          <a:xfrm>
            <a:off x="3127292" y="528366"/>
            <a:ext cx="5734320" cy="45680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solidFill>
                  <a:schemeClr val="bg1"/>
                </a:solidFill>
                <a:latin typeface="Sakkal Majalla" panose="02000000000000000000" pitchFamily="2" charset="-78"/>
                <a:cs typeface="Sakkal Majalla" panose="02000000000000000000" pitchFamily="2" charset="-78"/>
              </a:rPr>
              <a:t>Pega applications can be configured to meet localization needs for work in different languages and time zones.</a:t>
            </a:r>
          </a:p>
          <a:p>
            <a:r>
              <a:rPr lang="en-US" sz="3200" dirty="0" smtClean="0">
                <a:solidFill>
                  <a:schemeClr val="bg1"/>
                </a:solidFill>
                <a:latin typeface="Sakkal Majalla" panose="02000000000000000000" pitchFamily="2" charset="-78"/>
                <a:cs typeface="Sakkal Majalla" panose="02000000000000000000" pitchFamily="2" charset="-78"/>
              </a:rPr>
              <a:t>Localization is the process of adapting internationalized software for a specific region or language by adding locale-specific components and translating text.</a:t>
            </a:r>
          </a:p>
          <a:p>
            <a:r>
              <a:rPr lang="en-US" sz="3200" dirty="0" smtClean="0">
                <a:solidFill>
                  <a:schemeClr val="bg1"/>
                </a:solidFill>
                <a:latin typeface="Sakkal Majalla" panose="02000000000000000000" pitchFamily="2" charset="-78"/>
                <a:cs typeface="Sakkal Majalla" panose="02000000000000000000" pitchFamily="2" charset="-78"/>
              </a:rPr>
              <a:t>For example, if a company is multinational, it likely maintains offices in multiple countries.</a:t>
            </a:r>
            <a:endParaRPr lang="en-US" sz="3200" dirty="0">
              <a:solidFill>
                <a:schemeClr val="bg1"/>
              </a:solidFill>
              <a:latin typeface="Sakkal Majalla" panose="02000000000000000000" pitchFamily="2" charset="-78"/>
              <a:cs typeface="Sakkal Majalla" panose="02000000000000000000" pitchFamily="2" charset="-78"/>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161" y="3321473"/>
            <a:ext cx="2842843" cy="2842843"/>
          </a:xfrm>
          <a:prstGeom prst="rect">
            <a:avLst/>
          </a:prstGeom>
          <a:effectLst>
            <a:glow rad="127000">
              <a:schemeClr val="accent6">
                <a:lumMod val="50000"/>
                <a:alpha val="67000"/>
              </a:schemeClr>
            </a:glow>
            <a:outerShdw blurRad="50800" dist="50800" dir="12000000" sx="92000" sy="92000" algn="ctr" rotWithShape="0">
              <a:srgbClr val="000000">
                <a:alpha val="70000"/>
              </a:srgbClr>
            </a:outerShdw>
          </a:effectLst>
        </p:spPr>
      </p:pic>
    </p:spTree>
    <p:extLst>
      <p:ext uri="{BB962C8B-B14F-4D97-AF65-F5344CB8AC3E}">
        <p14:creationId xmlns:p14="http://schemas.microsoft.com/office/powerpoint/2010/main" val="30924863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9" name="Rectangle 8"/>
          <p:cNvSpPr/>
          <p:nvPr/>
        </p:nvSpPr>
        <p:spPr>
          <a:xfrm>
            <a:off x="1781033" y="0"/>
            <a:ext cx="7362967" cy="6858000"/>
          </a:xfrm>
          <a:prstGeom prst="rect">
            <a:avLst/>
          </a:prstGeom>
          <a:blipFill dpi="0" rotWithShape="1">
            <a:blip r:embed="rId2">
              <a:alphaModFix amt="8000"/>
              <a:extLst>
                <a:ext uri="{28A0092B-C50C-407E-A947-70E740481C1C}">
                  <a14:useLocalDpi xmlns:a14="http://schemas.microsoft.com/office/drawing/2010/main" val="0"/>
                </a:ext>
              </a:extLst>
            </a:blip>
            <a:srcRect/>
            <a:stretch>
              <a:fillRect/>
            </a:stretch>
          </a:blipFill>
          <a:ln>
            <a:noFill/>
          </a:ln>
          <a:effectLst>
            <a:glow rad="12700">
              <a:srgbClr val="FFC000">
                <a:alpha val="25000"/>
              </a:srgbClr>
            </a:glow>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7" name="Picture 6"/>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91069" y="5955834"/>
            <a:ext cx="970354" cy="704272"/>
          </a:xfrm>
          <a:prstGeom prst="rect">
            <a:avLst/>
          </a:prstGeom>
          <a:effectLst>
            <a:glow>
              <a:schemeClr val="bg1"/>
            </a:glo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2492" y="5844878"/>
            <a:ext cx="2229939" cy="832511"/>
          </a:xfrm>
          <a:prstGeom prst="rect">
            <a:avLst/>
          </a:prstGeom>
        </p:spPr>
      </p:pic>
      <p:sp>
        <p:nvSpPr>
          <p:cNvPr id="10" name="Title 1"/>
          <p:cNvSpPr>
            <a:spLocks noGrp="1"/>
          </p:cNvSpPr>
          <p:nvPr>
            <p:ph type="title"/>
          </p:nvPr>
        </p:nvSpPr>
        <p:spPr>
          <a:xfrm>
            <a:off x="893700" y="274650"/>
            <a:ext cx="6462600" cy="736732"/>
          </a:xfrm>
        </p:spPr>
        <p:txBody>
          <a:bodyPr>
            <a:normAutofit/>
          </a:bodyPr>
          <a:lstStyle/>
          <a:p>
            <a:pPr algn="ctr"/>
            <a:r>
              <a:rPr lang="en-US" sz="3200" b="1" u="sng" dirty="0">
                <a:solidFill>
                  <a:schemeClr val="bg1"/>
                </a:solidFill>
                <a:latin typeface="Sakkal Majalla" panose="02000000000000000000" pitchFamily="2" charset="-78"/>
                <a:cs typeface="Sakkal Majalla" panose="02000000000000000000" pitchFamily="2" charset="-78"/>
              </a:rPr>
              <a:t>Designing an application for localization</a:t>
            </a:r>
          </a:p>
        </p:txBody>
      </p:sp>
      <p:sp>
        <p:nvSpPr>
          <p:cNvPr id="11" name="Text Placeholder 2"/>
          <p:cNvSpPr txBox="1">
            <a:spLocks/>
          </p:cNvSpPr>
          <p:nvPr/>
        </p:nvSpPr>
        <p:spPr>
          <a:xfrm>
            <a:off x="0" y="1087306"/>
            <a:ext cx="9144000" cy="57706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chemeClr val="bg1"/>
                </a:solidFill>
                <a:latin typeface="Sakkal Majalla" panose="02000000000000000000" pitchFamily="2" charset="-78"/>
                <a:cs typeface="Sakkal Majalla" panose="02000000000000000000" pitchFamily="2" charset="-78"/>
              </a:rPr>
              <a:t>Pega Platform provides a Localization wizard that automates many of the steps necessary to create language-specific versions of your application. </a:t>
            </a:r>
          </a:p>
          <a:p>
            <a:r>
              <a:rPr lang="en-US" dirty="0" smtClean="0">
                <a:solidFill>
                  <a:schemeClr val="bg1"/>
                </a:solidFill>
                <a:latin typeface="Sakkal Majalla" panose="02000000000000000000" pitchFamily="2" charset="-78"/>
                <a:cs typeface="Sakkal Majalla" panose="02000000000000000000" pitchFamily="2" charset="-78"/>
              </a:rPr>
              <a:t>After running the Localization wizard the form will look this:</a:t>
            </a:r>
          </a:p>
          <a:p>
            <a:endParaRPr lang="en-US" dirty="0">
              <a:solidFill>
                <a:schemeClr val="bg1"/>
              </a:solidFill>
              <a:latin typeface="Sakkal Majalla" panose="02000000000000000000" pitchFamily="2" charset="-78"/>
              <a:cs typeface="Sakkal Majalla" panose="02000000000000000000" pitchFamily="2" charset="-78"/>
            </a:endParaRPr>
          </a:p>
        </p:txBody>
      </p:sp>
      <p:pic>
        <p:nvPicPr>
          <p:cNvPr id="12" name="Picture 11"/>
          <p:cNvPicPr>
            <a:picLocks noChangeAspect="1"/>
          </p:cNvPicPr>
          <p:nvPr/>
        </p:nvPicPr>
        <p:blipFill>
          <a:blip r:embed="rId6"/>
          <a:stretch>
            <a:fillRect/>
          </a:stretch>
        </p:blipFill>
        <p:spPr>
          <a:xfrm>
            <a:off x="-50203" y="2514600"/>
            <a:ext cx="9194203" cy="2810435"/>
          </a:xfrm>
          <a:prstGeom prst="rect">
            <a:avLst/>
          </a:prstGeom>
        </p:spPr>
      </p:pic>
    </p:spTree>
    <p:extLst>
      <p:ext uri="{BB962C8B-B14F-4D97-AF65-F5344CB8AC3E}">
        <p14:creationId xmlns:p14="http://schemas.microsoft.com/office/powerpoint/2010/main" val="25719264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9" name="Rectangle 8"/>
          <p:cNvSpPr/>
          <p:nvPr/>
        </p:nvSpPr>
        <p:spPr>
          <a:xfrm>
            <a:off x="2" y="0"/>
            <a:ext cx="9138127" cy="6857999"/>
          </a:xfrm>
          <a:prstGeom prst="rect">
            <a:avLst/>
          </a:prstGeom>
          <a:blipFill dpi="0" rotWithShape="1">
            <a:blip r:embed="rId2">
              <a:alphaModFix amt="9000"/>
              <a:extLst>
                <a:ext uri="{28A0092B-C50C-407E-A947-70E740481C1C}">
                  <a14:useLocalDpi xmlns:a14="http://schemas.microsoft.com/office/drawing/2010/main" val="0"/>
                </a:ext>
              </a:extLst>
            </a:blip>
            <a:srcRect/>
            <a:stretch>
              <a:fillRect l="-11684" r="-4516" b="-282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6" name="Picture 5"/>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10" name="Google Shape;111;p15"/>
          <p:cNvSpPr txBox="1">
            <a:spLocks/>
          </p:cNvSpPr>
          <p:nvPr/>
        </p:nvSpPr>
        <p:spPr>
          <a:xfrm>
            <a:off x="682865" y="1079024"/>
            <a:ext cx="7772400" cy="4002025"/>
          </a:xfrm>
          <a:prstGeom prst="rect">
            <a:avLst/>
          </a:prstGeom>
          <a:noFill/>
          <a:ln>
            <a:solidFill>
              <a:schemeClr val="tx1">
                <a:alpha val="45000"/>
              </a:schemeClr>
            </a:solidFill>
          </a:ln>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endParaRPr lang="en-US" sz="9600" b="1" dirty="0" smtClean="0">
              <a:solidFill>
                <a:schemeClr val="bg1"/>
              </a:solidFill>
              <a:latin typeface="Sakkal Majalla" panose="02000000000000000000" pitchFamily="2" charset="-78"/>
              <a:cs typeface="Sakkal Majalla" panose="02000000000000000000" pitchFamily="2" charset="-78"/>
            </a:endParaRPr>
          </a:p>
          <a:p>
            <a:pPr algn="ctr"/>
            <a:r>
              <a:rPr lang="en-US" sz="6000" b="1" dirty="0" smtClean="0">
                <a:solidFill>
                  <a:schemeClr val="bg1"/>
                </a:solidFill>
                <a:latin typeface="Sakkal Majalla" panose="02000000000000000000" pitchFamily="2" charset="-78"/>
                <a:cs typeface="Sakkal Majalla" panose="02000000000000000000" pitchFamily="2" charset="-78"/>
              </a:rPr>
              <a:t/>
            </a:r>
            <a:br>
              <a:rPr lang="en-US" sz="6000" b="1" dirty="0" smtClean="0">
                <a:solidFill>
                  <a:schemeClr val="bg1"/>
                </a:solidFill>
                <a:latin typeface="Sakkal Majalla" panose="02000000000000000000" pitchFamily="2" charset="-78"/>
                <a:cs typeface="Sakkal Majalla" panose="02000000000000000000" pitchFamily="2" charset="-78"/>
              </a:rPr>
            </a:br>
            <a:r>
              <a:rPr lang="en-US" sz="3600" b="1" dirty="0" smtClean="0">
                <a:solidFill>
                  <a:schemeClr val="bg1"/>
                </a:solidFill>
                <a:latin typeface="Sakkal Majalla" panose="02000000000000000000" pitchFamily="2" charset="-78"/>
                <a:cs typeface="Sakkal Majalla" panose="02000000000000000000" pitchFamily="2" charset="-78"/>
              </a:rPr>
              <a:t>12:30AM – 1:30PM</a:t>
            </a:r>
            <a:br>
              <a:rPr lang="en-US" sz="3600" b="1" dirty="0" smtClean="0">
                <a:solidFill>
                  <a:schemeClr val="bg1"/>
                </a:solidFill>
                <a:latin typeface="Sakkal Majalla" panose="02000000000000000000" pitchFamily="2" charset="-78"/>
                <a:cs typeface="Sakkal Majalla" panose="02000000000000000000" pitchFamily="2" charset="-78"/>
              </a:rPr>
            </a:br>
            <a:r>
              <a:rPr lang="en-US" sz="3600" b="1" dirty="0" smtClean="0">
                <a:solidFill>
                  <a:schemeClr val="bg1"/>
                </a:solidFill>
                <a:latin typeface="Sakkal Majalla" panose="02000000000000000000" pitchFamily="2" charset="-78"/>
                <a:cs typeface="Sakkal Majalla" panose="02000000000000000000" pitchFamily="2" charset="-78"/>
              </a:rPr>
              <a:t>LUNCH BREAK</a:t>
            </a:r>
            <a:br>
              <a:rPr lang="en-US" sz="3600" b="1" dirty="0" smtClean="0">
                <a:solidFill>
                  <a:schemeClr val="bg1"/>
                </a:solidFill>
                <a:latin typeface="Sakkal Majalla" panose="02000000000000000000" pitchFamily="2" charset="-78"/>
                <a:cs typeface="Sakkal Majalla" panose="02000000000000000000" pitchFamily="2" charset="-78"/>
              </a:rPr>
            </a:br>
            <a:r>
              <a:rPr lang="en-US" sz="3600" b="1" dirty="0" smtClean="0">
                <a:solidFill>
                  <a:schemeClr val="bg1"/>
                </a:solidFill>
                <a:latin typeface="Sakkal Majalla" panose="02000000000000000000" pitchFamily="2" charset="-78"/>
                <a:cs typeface="Sakkal Majalla" panose="02000000000000000000" pitchFamily="2" charset="-78"/>
              </a:rPr>
              <a:t/>
            </a:r>
            <a:br>
              <a:rPr lang="en-US" sz="3600" b="1" dirty="0" smtClean="0">
                <a:solidFill>
                  <a:schemeClr val="bg1"/>
                </a:solidFill>
                <a:latin typeface="Sakkal Majalla" panose="02000000000000000000" pitchFamily="2" charset="-78"/>
                <a:cs typeface="Sakkal Majalla" panose="02000000000000000000" pitchFamily="2" charset="-78"/>
              </a:rPr>
            </a:br>
            <a:r>
              <a:rPr lang="en-US" sz="3600" b="1" dirty="0" smtClean="0">
                <a:solidFill>
                  <a:schemeClr val="bg1"/>
                </a:solidFill>
                <a:latin typeface="Sakkal Majalla" panose="02000000000000000000" pitchFamily="2" charset="-78"/>
                <a:cs typeface="Sakkal Majalla" panose="02000000000000000000" pitchFamily="2" charset="-78"/>
              </a:rPr>
              <a:t/>
            </a:r>
            <a:br>
              <a:rPr lang="en-US" sz="3600" b="1" dirty="0" smtClean="0">
                <a:solidFill>
                  <a:schemeClr val="bg1"/>
                </a:solidFill>
                <a:latin typeface="Sakkal Majalla" panose="02000000000000000000" pitchFamily="2" charset="-78"/>
                <a:cs typeface="Sakkal Majalla" panose="02000000000000000000" pitchFamily="2" charset="-78"/>
              </a:rPr>
            </a:br>
            <a:r>
              <a:rPr lang="en-US" sz="3600" b="1" dirty="0" smtClean="0">
                <a:solidFill>
                  <a:schemeClr val="bg1"/>
                </a:solidFill>
                <a:latin typeface="Sakkal Majalla" panose="02000000000000000000" pitchFamily="2" charset="-78"/>
                <a:cs typeface="Sakkal Majalla" panose="02000000000000000000" pitchFamily="2" charset="-78"/>
              </a:rPr>
              <a:t>1:30AM – 3:00PM     </a:t>
            </a:r>
            <a:br>
              <a:rPr lang="en-US" sz="3600" b="1" dirty="0" smtClean="0">
                <a:solidFill>
                  <a:schemeClr val="bg1"/>
                </a:solidFill>
                <a:latin typeface="Sakkal Majalla" panose="02000000000000000000" pitchFamily="2" charset="-78"/>
                <a:cs typeface="Sakkal Majalla" panose="02000000000000000000" pitchFamily="2" charset="-78"/>
              </a:rPr>
            </a:br>
            <a:r>
              <a:rPr lang="en-US" sz="3600" b="1" dirty="0" smtClean="0">
                <a:solidFill>
                  <a:schemeClr val="bg1"/>
                </a:solidFill>
                <a:latin typeface="Sakkal Majalla" panose="02000000000000000000" pitchFamily="2" charset="-78"/>
                <a:cs typeface="Sakkal Majalla" panose="02000000000000000000" pitchFamily="2" charset="-78"/>
              </a:rPr>
              <a:t>INTRODUCTION TO VALIDATING CASE DATA</a:t>
            </a:r>
            <a:r>
              <a:rPr lang="en-US" b="1" dirty="0" smtClean="0">
                <a:solidFill>
                  <a:schemeClr val="bg1"/>
                </a:solidFill>
                <a:latin typeface="Sakkal Majalla" panose="02000000000000000000" pitchFamily="2" charset="-78"/>
                <a:cs typeface="Sakkal Majalla" panose="02000000000000000000" pitchFamily="2" charset="-78"/>
              </a:rPr>
              <a:t/>
            </a:r>
            <a:br>
              <a:rPr lang="en-US" b="1" dirty="0" smtClean="0">
                <a:solidFill>
                  <a:schemeClr val="bg1"/>
                </a:solidFill>
                <a:latin typeface="Sakkal Majalla" panose="02000000000000000000" pitchFamily="2" charset="-78"/>
                <a:cs typeface="Sakkal Majalla" panose="02000000000000000000" pitchFamily="2" charset="-78"/>
              </a:rPr>
            </a:br>
            <a:endParaRPr lang="en-US" b="1" dirty="0">
              <a:solidFill>
                <a:schemeClr val="bg1"/>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6749874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10" name="Rectangle 9"/>
          <p:cNvSpPr/>
          <p:nvPr/>
        </p:nvSpPr>
        <p:spPr>
          <a:xfrm>
            <a:off x="1781033" y="0"/>
            <a:ext cx="7362967" cy="6858000"/>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a:noFill/>
          </a:ln>
          <a:effectLst>
            <a:glow rad="12700">
              <a:srgbClr val="FFC000">
                <a:alpha val="25000"/>
              </a:srgbClr>
            </a:glow>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 name="Rectangle 5"/>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7" name="Picture 6"/>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3" name="Rectangle 2"/>
          <p:cNvSpPr/>
          <p:nvPr/>
        </p:nvSpPr>
        <p:spPr>
          <a:xfrm>
            <a:off x="0" y="1101197"/>
            <a:ext cx="9144000" cy="2123658"/>
          </a:xfrm>
          <a:prstGeom prst="rect">
            <a:avLst/>
          </a:prstGeom>
        </p:spPr>
        <p:txBody>
          <a:bodyPr wrap="square">
            <a:spAutoFit/>
          </a:bodyPr>
          <a:lstStyle/>
          <a:p>
            <a:pPr algn="ctr"/>
            <a:r>
              <a:rPr lang="en-GB" sz="4400" b="1" dirty="0">
                <a:solidFill>
                  <a:schemeClr val="bg1"/>
                </a:solidFill>
                <a:latin typeface="Sakkal Majalla" panose="02000000000000000000" pitchFamily="2" charset="-78"/>
                <a:cs typeface="Sakkal Majalla" panose="02000000000000000000" pitchFamily="2" charset="-78"/>
              </a:rPr>
              <a:t>1:30AM – 3:00PM     </a:t>
            </a:r>
            <a:br>
              <a:rPr lang="en-GB" sz="4400" b="1" dirty="0">
                <a:solidFill>
                  <a:schemeClr val="bg1"/>
                </a:solidFill>
                <a:latin typeface="Sakkal Majalla" panose="02000000000000000000" pitchFamily="2" charset="-78"/>
                <a:cs typeface="Sakkal Majalla" panose="02000000000000000000" pitchFamily="2" charset="-78"/>
              </a:rPr>
            </a:br>
            <a:r>
              <a:rPr lang="en-US" sz="4400" b="1" dirty="0">
                <a:solidFill>
                  <a:schemeClr val="bg1"/>
                </a:solidFill>
                <a:latin typeface="Sakkal Majalla" panose="02000000000000000000" pitchFamily="2" charset="-78"/>
                <a:cs typeface="Sakkal Majalla" panose="02000000000000000000" pitchFamily="2" charset="-78"/>
              </a:rPr>
              <a:t>INTRODUCTION TO VALIDATING CASE DATA</a:t>
            </a:r>
            <a:r>
              <a:rPr lang="en-GB" sz="4400" b="1" dirty="0">
                <a:solidFill>
                  <a:schemeClr val="bg1"/>
                </a:solidFill>
                <a:latin typeface="Sakkal Majalla" panose="02000000000000000000" pitchFamily="2" charset="-78"/>
                <a:cs typeface="Sakkal Majalla" panose="02000000000000000000" pitchFamily="2" charset="-78"/>
              </a:rPr>
              <a:t/>
            </a:r>
            <a:br>
              <a:rPr lang="en-GB" sz="4400" b="1" dirty="0">
                <a:solidFill>
                  <a:schemeClr val="bg1"/>
                </a:solidFill>
                <a:latin typeface="Sakkal Majalla" panose="02000000000000000000" pitchFamily="2" charset="-78"/>
                <a:cs typeface="Sakkal Majalla" panose="02000000000000000000" pitchFamily="2" charset="-78"/>
              </a:rPr>
            </a:br>
            <a:endParaRPr lang="en-US" sz="4400" b="1" dirty="0">
              <a:solidFill>
                <a:schemeClr val="bg1"/>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501820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sp>
        <p:nvSpPr>
          <p:cNvPr id="12" name="Rectangle 11"/>
          <p:cNvSpPr/>
          <p:nvPr/>
        </p:nvSpPr>
        <p:spPr>
          <a:xfrm>
            <a:off x="1781033" y="0"/>
            <a:ext cx="7362967" cy="6858000"/>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a:noFill/>
          </a:ln>
          <a:effectLst>
            <a:glow rad="12700">
              <a:srgbClr val="FFC000">
                <a:alpha val="25000"/>
              </a:srgbClr>
            </a:glow>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5" name="Picture 4"/>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10" name="Title 1"/>
          <p:cNvSpPr txBox="1">
            <a:spLocks/>
          </p:cNvSpPr>
          <p:nvPr/>
        </p:nvSpPr>
        <p:spPr>
          <a:xfrm>
            <a:off x="-846211" y="324884"/>
            <a:ext cx="6462600" cy="4596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u="sng" dirty="0" smtClean="0">
                <a:solidFill>
                  <a:schemeClr val="bg1"/>
                </a:solidFill>
                <a:latin typeface="Sakkal Majalla" panose="02000000000000000000" pitchFamily="2" charset="-78"/>
                <a:cs typeface="Sakkal Majalla" panose="02000000000000000000" pitchFamily="2" charset="-78"/>
              </a:rPr>
              <a:t>VALIDATING CASE DATA</a:t>
            </a:r>
            <a:endParaRPr lang="en-US" sz="4000" u="sng" dirty="0">
              <a:solidFill>
                <a:schemeClr val="bg1"/>
              </a:solidFill>
              <a:latin typeface="Sakkal Majalla" panose="02000000000000000000" pitchFamily="2" charset="-78"/>
              <a:cs typeface="Sakkal Majalla" panose="02000000000000000000" pitchFamily="2" charset="-78"/>
            </a:endParaRPr>
          </a:p>
        </p:txBody>
      </p:sp>
      <p:sp>
        <p:nvSpPr>
          <p:cNvPr id="11" name="Text Placeholder 2"/>
          <p:cNvSpPr txBox="1">
            <a:spLocks/>
          </p:cNvSpPr>
          <p:nvPr/>
        </p:nvSpPr>
        <p:spPr>
          <a:xfrm>
            <a:off x="0" y="1394552"/>
            <a:ext cx="8876874" cy="58335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smtClean="0">
                <a:solidFill>
                  <a:schemeClr val="bg1"/>
                </a:solidFill>
                <a:latin typeface="Sakkal Majalla" panose="02000000000000000000" pitchFamily="2" charset="-78"/>
                <a:cs typeface="Sakkal Majalla" panose="02000000000000000000" pitchFamily="2" charset="-78"/>
              </a:rPr>
              <a:t>When you design a user form, you add all the fields and controls required by a design specification. </a:t>
            </a:r>
          </a:p>
          <a:p>
            <a:r>
              <a:rPr lang="en-US" sz="3600" dirty="0" smtClean="0">
                <a:solidFill>
                  <a:schemeClr val="bg1"/>
                </a:solidFill>
                <a:latin typeface="Sakkal Majalla" panose="02000000000000000000" pitchFamily="2" charset="-78"/>
                <a:cs typeface="Sakkal Majalla" panose="02000000000000000000" pitchFamily="2" charset="-78"/>
              </a:rPr>
              <a:t>However, users must enter data that uses a format or contains a value that the system can process correctly. </a:t>
            </a:r>
          </a:p>
          <a:p>
            <a:r>
              <a:rPr lang="en-US" sz="3600" dirty="0" smtClean="0">
                <a:solidFill>
                  <a:schemeClr val="bg1"/>
                </a:solidFill>
                <a:latin typeface="Sakkal Majalla" panose="02000000000000000000" pitchFamily="2" charset="-78"/>
                <a:cs typeface="Sakkal Majalla" panose="02000000000000000000" pitchFamily="2" charset="-78"/>
              </a:rPr>
              <a:t>Pega provides rules that validate the data and help prevent processing errors when a form is submitted.</a:t>
            </a:r>
            <a:endParaRPr lang="en-US" sz="3600" dirty="0">
              <a:solidFill>
                <a:schemeClr val="bg1"/>
              </a:solidFill>
              <a:latin typeface="Sakkal Majalla" panose="02000000000000000000" pitchFamily="2" charset="-78"/>
              <a:cs typeface="Sakkal Majalla" panose="02000000000000000000" pitchFamily="2" charset="-78"/>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57479" y="93499"/>
            <a:ext cx="1610073" cy="1207555"/>
          </a:xfrm>
          <a:prstGeom prst="rect">
            <a:avLst/>
          </a:prstGeom>
        </p:spPr>
      </p:pic>
    </p:spTree>
    <p:extLst>
      <p:ext uri="{BB962C8B-B14F-4D97-AF65-F5344CB8AC3E}">
        <p14:creationId xmlns:p14="http://schemas.microsoft.com/office/powerpoint/2010/main" val="17053925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9" name="Rectangle 8"/>
          <p:cNvSpPr/>
          <p:nvPr/>
        </p:nvSpPr>
        <p:spPr>
          <a:xfrm>
            <a:off x="2" y="0"/>
            <a:ext cx="9138127" cy="6857999"/>
          </a:xfrm>
          <a:prstGeom prst="rect">
            <a:avLst/>
          </a:prstGeom>
          <a:blipFill dpi="0" rotWithShape="1">
            <a:blip r:embed="rId2">
              <a:alphaModFix amt="9000"/>
              <a:extLst>
                <a:ext uri="{28A0092B-C50C-407E-A947-70E740481C1C}">
                  <a14:useLocalDpi xmlns:a14="http://schemas.microsoft.com/office/drawing/2010/main" val="0"/>
                </a:ext>
              </a:extLst>
            </a:blip>
            <a:srcRect/>
            <a:stretch>
              <a:fillRect l="-11684" r="-4516" b="-282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10" name="Title 1"/>
          <p:cNvSpPr>
            <a:spLocks noGrp="1"/>
          </p:cNvSpPr>
          <p:nvPr>
            <p:ph type="title"/>
          </p:nvPr>
        </p:nvSpPr>
        <p:spPr>
          <a:xfrm>
            <a:off x="-29752" y="333112"/>
            <a:ext cx="3409359" cy="653605"/>
          </a:xfrm>
        </p:spPr>
        <p:txBody>
          <a:bodyPr>
            <a:noAutofit/>
          </a:bodyPr>
          <a:lstStyle/>
          <a:p>
            <a:pPr algn="ctr"/>
            <a:r>
              <a:rPr lang="en-US" sz="4800" b="1" u="sng" dirty="0">
                <a:solidFill>
                  <a:schemeClr val="bg1"/>
                </a:solidFill>
                <a:latin typeface="Sakkal Majalla" panose="02000000000000000000" pitchFamily="2" charset="-78"/>
                <a:cs typeface="Sakkal Majalla" panose="02000000000000000000" pitchFamily="2" charset="-78"/>
              </a:rPr>
              <a:t>Validation </a:t>
            </a:r>
            <a:r>
              <a:rPr lang="en-US" sz="4800" b="1" u="sng" dirty="0" smtClean="0">
                <a:solidFill>
                  <a:schemeClr val="bg1"/>
                </a:solidFill>
                <a:latin typeface="Sakkal Majalla" panose="02000000000000000000" pitchFamily="2" charset="-78"/>
                <a:cs typeface="Sakkal Majalla" panose="02000000000000000000" pitchFamily="2" charset="-78"/>
              </a:rPr>
              <a:t>rule</a:t>
            </a:r>
            <a:endParaRPr lang="en-US" sz="4800" u="sng" dirty="0">
              <a:solidFill>
                <a:schemeClr val="bg1"/>
              </a:solidFill>
              <a:latin typeface="Sakkal Majalla" panose="02000000000000000000" pitchFamily="2" charset="-78"/>
              <a:cs typeface="Sakkal Majalla" panose="02000000000000000000" pitchFamily="2" charset="-78"/>
            </a:endParaRPr>
          </a:p>
        </p:txBody>
      </p:sp>
      <p:sp>
        <p:nvSpPr>
          <p:cNvPr id="12" name="Text Placeholder 2"/>
          <p:cNvSpPr txBox="1">
            <a:spLocks/>
          </p:cNvSpPr>
          <p:nvPr/>
        </p:nvSpPr>
        <p:spPr>
          <a:xfrm>
            <a:off x="58355" y="1114743"/>
            <a:ext cx="6089279" cy="21412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smtClean="0">
                <a:solidFill>
                  <a:schemeClr val="bg1"/>
                </a:solidFill>
                <a:latin typeface="Sakkal Majalla" panose="02000000000000000000" pitchFamily="2" charset="-78"/>
                <a:cs typeface="Sakkal Majalla" panose="02000000000000000000" pitchFamily="2" charset="-78"/>
              </a:rPr>
              <a:t>There are two types of validation rules:</a:t>
            </a:r>
          </a:p>
          <a:p>
            <a:pPr marL="38100" indent="0">
              <a:buFont typeface="Arial" panose="020B0604020202020204" pitchFamily="34" charset="0"/>
              <a:buNone/>
            </a:pPr>
            <a:r>
              <a:rPr lang="en-US" sz="2400" dirty="0" smtClean="0">
                <a:solidFill>
                  <a:schemeClr val="bg1"/>
                </a:solidFill>
                <a:latin typeface="Sakkal Majalla" panose="02000000000000000000" pitchFamily="2" charset="-78"/>
                <a:cs typeface="Sakkal Majalla" panose="02000000000000000000" pitchFamily="2" charset="-78"/>
              </a:rPr>
              <a:t>1) Validate  </a:t>
            </a:r>
          </a:p>
          <a:p>
            <a:pPr marL="38100" indent="0">
              <a:buFont typeface="Arial" panose="020B0604020202020204" pitchFamily="34" charset="0"/>
              <a:buNone/>
            </a:pPr>
            <a:r>
              <a:rPr lang="en-US" sz="2400" dirty="0" smtClean="0">
                <a:solidFill>
                  <a:schemeClr val="bg1"/>
                </a:solidFill>
                <a:latin typeface="Sakkal Majalla" panose="02000000000000000000" pitchFamily="2" charset="-78"/>
                <a:cs typeface="Sakkal Majalla" panose="02000000000000000000" pitchFamily="2" charset="-78"/>
              </a:rPr>
              <a:t>2) Edit validate.</a:t>
            </a:r>
          </a:p>
          <a:p>
            <a:pPr marL="38100" indent="0">
              <a:buFont typeface="Arial" panose="020B0604020202020204" pitchFamily="34" charset="0"/>
              <a:buNone/>
            </a:pPr>
            <a:r>
              <a:rPr lang="en-US" sz="2400" b="1" u="sng" dirty="0" smtClean="0">
                <a:solidFill>
                  <a:schemeClr val="bg1"/>
                </a:solidFill>
                <a:latin typeface="Sakkal Majalla" panose="02000000000000000000" pitchFamily="2" charset="-78"/>
                <a:cs typeface="Sakkal Majalla" panose="02000000000000000000" pitchFamily="2" charset="-78"/>
              </a:rPr>
              <a:t>Validate rules: </a:t>
            </a:r>
            <a:r>
              <a:rPr lang="en-US" sz="2400" dirty="0" smtClean="0">
                <a:solidFill>
                  <a:schemeClr val="bg1"/>
                </a:solidFill>
                <a:latin typeface="Sakkal Majalla" panose="02000000000000000000" pitchFamily="2" charset="-78"/>
                <a:cs typeface="Sakkal Majalla" panose="02000000000000000000" pitchFamily="2" charset="-78"/>
              </a:rPr>
              <a:t>You use validate rules to compare a property against a condition when the user submits a form.</a:t>
            </a:r>
          </a:p>
          <a:p>
            <a:pPr marL="38100" indent="0">
              <a:buFont typeface="Arial" panose="020B0604020202020204" pitchFamily="34" charset="0"/>
              <a:buNone/>
            </a:pPr>
            <a:endParaRPr lang="en-US" dirty="0">
              <a:solidFill>
                <a:schemeClr val="bg1"/>
              </a:solidFill>
              <a:latin typeface="Sakkal Majalla" panose="02000000000000000000" pitchFamily="2" charset="-78"/>
              <a:cs typeface="Sakkal Majalla" panose="02000000000000000000" pitchFamily="2" charset="-78"/>
            </a:endParaRPr>
          </a:p>
        </p:txBody>
      </p:sp>
      <p:sp>
        <p:nvSpPr>
          <p:cNvPr id="3" name="Rectangle 2"/>
          <p:cNvSpPr/>
          <p:nvPr/>
        </p:nvSpPr>
        <p:spPr>
          <a:xfrm>
            <a:off x="50329" y="3332209"/>
            <a:ext cx="9138129" cy="2308324"/>
          </a:xfrm>
          <a:prstGeom prst="rect">
            <a:avLst/>
          </a:prstGeom>
        </p:spPr>
        <p:txBody>
          <a:bodyPr wrap="square">
            <a:spAutoFit/>
          </a:bodyPr>
          <a:lstStyle/>
          <a:p>
            <a:pPr marL="38100" indent="0">
              <a:buFont typeface="Arial" panose="020B0604020202020204" pitchFamily="34" charset="0"/>
              <a:buNone/>
            </a:pPr>
            <a:r>
              <a:rPr lang="en-US" sz="2400" dirty="0">
                <a:solidFill>
                  <a:schemeClr val="bg1"/>
                </a:solidFill>
                <a:latin typeface="Sakkal Majalla" panose="02000000000000000000" pitchFamily="2" charset="-78"/>
                <a:cs typeface="Sakkal Majalla" panose="02000000000000000000" pitchFamily="2" charset="-78"/>
              </a:rPr>
              <a:t>For example, assume your view contains a field for date of birth, you can design a validate rule to display an error if the user submits a date that is in the future.</a:t>
            </a:r>
          </a:p>
          <a:p>
            <a:pPr marL="38100" indent="0">
              <a:buFont typeface="Arial" panose="020B0604020202020204" pitchFamily="34" charset="0"/>
              <a:buNone/>
            </a:pPr>
            <a:r>
              <a:rPr lang="en-US" sz="2400" dirty="0">
                <a:solidFill>
                  <a:schemeClr val="bg1"/>
                </a:solidFill>
                <a:latin typeface="Sakkal Majalla" panose="02000000000000000000" pitchFamily="2" charset="-78"/>
                <a:cs typeface="Sakkal Majalla" panose="02000000000000000000" pitchFamily="2" charset="-78"/>
              </a:rPr>
              <a:t>Edit Validate rules: You use edit validate rules with single value, value list, and value group properties to test for patterns.</a:t>
            </a:r>
          </a:p>
          <a:p>
            <a:pPr marL="38100" indent="0">
              <a:buFont typeface="Arial" panose="020B0604020202020204" pitchFamily="34" charset="0"/>
              <a:buNone/>
            </a:pPr>
            <a:r>
              <a:rPr lang="en-US" sz="2400" dirty="0">
                <a:solidFill>
                  <a:schemeClr val="bg1"/>
                </a:solidFill>
                <a:latin typeface="Sakkal Majalla" panose="02000000000000000000" pitchFamily="2" charset="-78"/>
                <a:cs typeface="Sakkal Majalla" panose="02000000000000000000" pitchFamily="2" charset="-78"/>
              </a:rPr>
              <a:t>For example, an email address can reference an edit rule to test whether the entered value contains an "at" (@) symbol.</a:t>
            </a: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2777" y="512761"/>
            <a:ext cx="3200400" cy="2743200"/>
          </a:xfrm>
          <a:prstGeom prst="rect">
            <a:avLst/>
          </a:prstGeom>
        </p:spPr>
      </p:pic>
    </p:spTree>
    <p:extLst>
      <p:ext uri="{BB962C8B-B14F-4D97-AF65-F5344CB8AC3E}">
        <p14:creationId xmlns:p14="http://schemas.microsoft.com/office/powerpoint/2010/main" val="5719212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2" cstate="print">
            <a:duotone>
              <a:prstClr val="black"/>
              <a:schemeClr val="bg1">
                <a:tint val="45000"/>
                <a:satMod val="400000"/>
              </a:schemeClr>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graphicFrame>
        <p:nvGraphicFramePr>
          <p:cNvPr id="8" name="Diagram 7">
            <a:extLst>
              <a:ext uri="{FF2B5EF4-FFF2-40B4-BE49-F238E27FC236}">
                <a16:creationId xmlns="" xmlns:a16="http://schemas.microsoft.com/office/drawing/2014/main" id="{079309A4-9EC8-4227-8664-56B7811A5028}"/>
              </a:ext>
            </a:extLst>
          </p:cNvPr>
          <p:cNvGraphicFramePr/>
          <p:nvPr>
            <p:extLst>
              <p:ext uri="{D42A27DB-BD31-4B8C-83A1-F6EECF244321}">
                <p14:modId xmlns:p14="http://schemas.microsoft.com/office/powerpoint/2010/main" val="1132794154"/>
              </p:ext>
            </p:extLst>
          </p:nvPr>
        </p:nvGraphicFramePr>
        <p:xfrm>
          <a:off x="1280115" y="2718907"/>
          <a:ext cx="6096000" cy="10515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Text Placeholder 2"/>
          <p:cNvSpPr txBox="1">
            <a:spLocks/>
          </p:cNvSpPr>
          <p:nvPr/>
        </p:nvSpPr>
        <p:spPr>
          <a:xfrm>
            <a:off x="-1" y="0"/>
            <a:ext cx="9029274" cy="6293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u="sng" dirty="0" smtClean="0">
                <a:solidFill>
                  <a:schemeClr val="bg1"/>
                </a:solidFill>
                <a:latin typeface="Sakkal Majalla" panose="02000000000000000000" pitchFamily="2" charset="-78"/>
                <a:cs typeface="Sakkal Majalla" panose="02000000000000000000" pitchFamily="2" charset="-78"/>
              </a:rPr>
              <a:t>Validate Rule:</a:t>
            </a:r>
          </a:p>
          <a:p>
            <a:endParaRPr lang="en-US" sz="3200" b="1" u="sng" dirty="0" smtClean="0">
              <a:solidFill>
                <a:schemeClr val="bg1"/>
              </a:solidFill>
              <a:latin typeface="Sakkal Majalla" panose="02000000000000000000" pitchFamily="2" charset="-78"/>
              <a:cs typeface="Sakkal Majalla" panose="02000000000000000000" pitchFamily="2" charset="-78"/>
            </a:endParaRPr>
          </a:p>
          <a:p>
            <a:endParaRPr lang="en-US" sz="1600" b="1" u="sng" dirty="0" smtClean="0">
              <a:solidFill>
                <a:schemeClr val="bg1"/>
              </a:solidFill>
              <a:latin typeface="Sakkal Majalla" panose="02000000000000000000" pitchFamily="2" charset="-78"/>
              <a:cs typeface="Sakkal Majalla" panose="02000000000000000000" pitchFamily="2" charset="-78"/>
            </a:endParaRPr>
          </a:p>
          <a:p>
            <a:endParaRPr lang="en-US" sz="3600" b="1" u="sng" dirty="0" smtClean="0">
              <a:solidFill>
                <a:schemeClr val="bg1"/>
              </a:solidFill>
              <a:latin typeface="Sakkal Majalla" panose="02000000000000000000" pitchFamily="2" charset="-78"/>
              <a:cs typeface="Sakkal Majalla" panose="02000000000000000000" pitchFamily="2" charset="-78"/>
            </a:endParaRPr>
          </a:p>
          <a:p>
            <a:endParaRPr lang="en-US" sz="3600" b="1" u="sng" dirty="0" smtClean="0">
              <a:solidFill>
                <a:schemeClr val="bg1"/>
              </a:solidFill>
              <a:latin typeface="Sakkal Majalla" panose="02000000000000000000" pitchFamily="2" charset="-78"/>
              <a:cs typeface="Sakkal Majalla" panose="02000000000000000000" pitchFamily="2" charset="-78"/>
            </a:endParaRPr>
          </a:p>
          <a:p>
            <a:r>
              <a:rPr lang="en-US" sz="3600" b="1" u="sng" dirty="0" smtClean="0">
                <a:solidFill>
                  <a:schemeClr val="bg1"/>
                </a:solidFill>
                <a:latin typeface="Sakkal Majalla" panose="02000000000000000000" pitchFamily="2" charset="-78"/>
                <a:cs typeface="Sakkal Majalla" panose="02000000000000000000" pitchFamily="2" charset="-78"/>
              </a:rPr>
              <a:t>Edit Validate Rue:</a:t>
            </a:r>
          </a:p>
          <a:p>
            <a:endParaRPr lang="en-US" sz="3600" b="1" u="sng" dirty="0">
              <a:solidFill>
                <a:schemeClr val="bg1"/>
              </a:solidFill>
              <a:latin typeface="Sakkal Majalla" panose="02000000000000000000" pitchFamily="2" charset="-78"/>
              <a:cs typeface="Sakkal Majalla" panose="02000000000000000000" pitchFamily="2" charset="-78"/>
            </a:endParaRPr>
          </a:p>
        </p:txBody>
      </p:sp>
      <p:pic>
        <p:nvPicPr>
          <p:cNvPr id="23" name="Picture 22"/>
          <p:cNvPicPr>
            <a:picLocks noChangeAspect="1"/>
          </p:cNvPicPr>
          <p:nvPr/>
        </p:nvPicPr>
        <p:blipFill>
          <a:blip r:embed="rId10"/>
          <a:stretch>
            <a:fillRect/>
          </a:stretch>
        </p:blipFill>
        <p:spPr>
          <a:xfrm>
            <a:off x="-2" y="484608"/>
            <a:ext cx="9143999" cy="2112114"/>
          </a:xfrm>
          <a:prstGeom prst="rect">
            <a:avLst/>
          </a:prstGeom>
        </p:spPr>
      </p:pic>
      <p:pic>
        <p:nvPicPr>
          <p:cNvPr id="24" name="Picture 23"/>
          <p:cNvPicPr>
            <a:picLocks noChangeAspect="1"/>
          </p:cNvPicPr>
          <p:nvPr/>
        </p:nvPicPr>
        <p:blipFill>
          <a:blip r:embed="rId11"/>
          <a:stretch>
            <a:fillRect/>
          </a:stretch>
        </p:blipFill>
        <p:spPr>
          <a:xfrm>
            <a:off x="1" y="3399586"/>
            <a:ext cx="9143999" cy="2184079"/>
          </a:xfrm>
          <a:prstGeom prst="rect">
            <a:avLst/>
          </a:prstGeom>
        </p:spPr>
      </p:pic>
    </p:spTree>
    <p:extLst>
      <p:ext uri="{BB962C8B-B14F-4D97-AF65-F5344CB8AC3E}">
        <p14:creationId xmlns:p14="http://schemas.microsoft.com/office/powerpoint/2010/main" val="2862240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7" name="Rectangle 6"/>
          <p:cNvSpPr/>
          <p:nvPr/>
        </p:nvSpPr>
        <p:spPr>
          <a:xfrm>
            <a:off x="2" y="0"/>
            <a:ext cx="9138127" cy="6857999"/>
          </a:xfrm>
          <a:prstGeom prst="rect">
            <a:avLst/>
          </a:prstGeom>
          <a:blipFill dpi="0" rotWithShape="1">
            <a:blip r:embed="rId2">
              <a:alphaModFix amt="13000"/>
              <a:extLst>
                <a:ext uri="{28A0092B-C50C-407E-A947-70E740481C1C}">
                  <a14:useLocalDpi xmlns:a14="http://schemas.microsoft.com/office/drawing/2010/main" val="0"/>
                </a:ext>
              </a:extLst>
            </a:blip>
            <a:srcRect/>
            <a:stretch>
              <a:fillRect l="-11684" r="-4516" b="-282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2" name="Rectangle 1"/>
          <p:cNvSpPr/>
          <p:nvPr/>
        </p:nvSpPr>
        <p:spPr>
          <a:xfrm>
            <a:off x="0" y="634297"/>
            <a:ext cx="9144000" cy="5016758"/>
          </a:xfrm>
          <a:prstGeom prst="rect">
            <a:avLst/>
          </a:prstGeom>
        </p:spPr>
        <p:txBody>
          <a:bodyPr wrap="square">
            <a:spAutoFit/>
          </a:bodyPr>
          <a:lstStyle/>
          <a:p>
            <a:pPr algn="ctr"/>
            <a:r>
              <a:rPr lang="en-GB" sz="4000" b="1" dirty="0">
                <a:solidFill>
                  <a:schemeClr val="bg1"/>
                </a:solidFill>
                <a:latin typeface="Sakkal Majalla" panose="02000000000000000000" pitchFamily="2" charset="-78"/>
                <a:cs typeface="Sakkal Majalla" panose="02000000000000000000" pitchFamily="2" charset="-78"/>
              </a:rPr>
              <a:t>3:00 PM – 3:30 PM                 </a:t>
            </a:r>
            <a:br>
              <a:rPr lang="en-GB" sz="4000" b="1" dirty="0">
                <a:solidFill>
                  <a:schemeClr val="bg1"/>
                </a:solidFill>
                <a:latin typeface="Sakkal Majalla" panose="02000000000000000000" pitchFamily="2" charset="-78"/>
                <a:cs typeface="Sakkal Majalla" panose="02000000000000000000" pitchFamily="2" charset="-78"/>
              </a:rPr>
            </a:br>
            <a:r>
              <a:rPr lang="en-GB" sz="4000" b="1" dirty="0">
                <a:solidFill>
                  <a:schemeClr val="bg1"/>
                </a:solidFill>
                <a:latin typeface="Sakkal Majalla" panose="02000000000000000000" pitchFamily="2" charset="-78"/>
                <a:cs typeface="Sakkal Majalla" panose="02000000000000000000" pitchFamily="2" charset="-78"/>
              </a:rPr>
              <a:t>COFFEE BREAK</a:t>
            </a:r>
            <a:br>
              <a:rPr lang="en-GB" sz="4000" b="1" dirty="0">
                <a:solidFill>
                  <a:schemeClr val="bg1"/>
                </a:solidFill>
                <a:latin typeface="Sakkal Majalla" panose="02000000000000000000" pitchFamily="2" charset="-78"/>
                <a:cs typeface="Sakkal Majalla" panose="02000000000000000000" pitchFamily="2" charset="-78"/>
              </a:rPr>
            </a:br>
            <a:r>
              <a:rPr lang="en-GB" sz="4000" b="1" dirty="0">
                <a:solidFill>
                  <a:schemeClr val="bg1"/>
                </a:solidFill>
                <a:latin typeface="Sakkal Majalla" panose="02000000000000000000" pitchFamily="2" charset="-78"/>
                <a:cs typeface="Sakkal Majalla" panose="02000000000000000000" pitchFamily="2" charset="-78"/>
              </a:rPr>
              <a:t/>
            </a:r>
            <a:br>
              <a:rPr lang="en-GB" sz="4000" b="1" dirty="0">
                <a:solidFill>
                  <a:schemeClr val="bg1"/>
                </a:solidFill>
                <a:latin typeface="Sakkal Majalla" panose="02000000000000000000" pitchFamily="2" charset="-78"/>
                <a:cs typeface="Sakkal Majalla" panose="02000000000000000000" pitchFamily="2" charset="-78"/>
              </a:rPr>
            </a:br>
            <a:r>
              <a:rPr lang="en-GB" sz="4000" b="1" dirty="0">
                <a:solidFill>
                  <a:schemeClr val="bg1"/>
                </a:solidFill>
                <a:latin typeface="Sakkal Majalla" panose="02000000000000000000" pitchFamily="2" charset="-78"/>
                <a:cs typeface="Sakkal Majalla" panose="02000000000000000000" pitchFamily="2" charset="-78"/>
              </a:rPr>
              <a:t/>
            </a:r>
            <a:br>
              <a:rPr lang="en-GB" sz="4000" b="1" dirty="0">
                <a:solidFill>
                  <a:schemeClr val="bg1"/>
                </a:solidFill>
                <a:latin typeface="Sakkal Majalla" panose="02000000000000000000" pitchFamily="2" charset="-78"/>
                <a:cs typeface="Sakkal Majalla" panose="02000000000000000000" pitchFamily="2" charset="-78"/>
              </a:rPr>
            </a:br>
            <a:r>
              <a:rPr lang="en-GB" sz="4000" b="1" dirty="0">
                <a:solidFill>
                  <a:schemeClr val="bg1"/>
                </a:solidFill>
                <a:latin typeface="Sakkal Majalla" panose="02000000000000000000" pitchFamily="2" charset="-78"/>
                <a:cs typeface="Sakkal Majalla" panose="02000000000000000000" pitchFamily="2" charset="-78"/>
              </a:rPr>
              <a:t>3:30PM – 5:30PM      </a:t>
            </a:r>
            <a:br>
              <a:rPr lang="en-GB" sz="4000" b="1" dirty="0">
                <a:solidFill>
                  <a:schemeClr val="bg1"/>
                </a:solidFill>
                <a:latin typeface="Sakkal Majalla" panose="02000000000000000000" pitchFamily="2" charset="-78"/>
                <a:cs typeface="Sakkal Majalla" panose="02000000000000000000" pitchFamily="2" charset="-78"/>
              </a:rPr>
            </a:br>
            <a:r>
              <a:rPr lang="en-GB" sz="4000" b="1" dirty="0">
                <a:solidFill>
                  <a:schemeClr val="bg1"/>
                </a:solidFill>
                <a:latin typeface="Sakkal Majalla" panose="02000000000000000000" pitchFamily="2" charset="-78"/>
                <a:cs typeface="Sakkal Majalla" panose="02000000000000000000" pitchFamily="2" charset="-78"/>
              </a:rPr>
              <a:t>ACTIVITES, DATA </a:t>
            </a:r>
            <a:r>
              <a:rPr lang="en-GB" sz="4000" b="1" dirty="0" smtClean="0">
                <a:solidFill>
                  <a:schemeClr val="bg1"/>
                </a:solidFill>
                <a:latin typeface="Sakkal Majalla" panose="02000000000000000000" pitchFamily="2" charset="-78"/>
                <a:cs typeface="Sakkal Majalla" panose="02000000000000000000" pitchFamily="2" charset="-78"/>
              </a:rPr>
              <a:t>TRANSFORM</a:t>
            </a:r>
          </a:p>
          <a:p>
            <a:pPr algn="ctr"/>
            <a:r>
              <a:rPr lang="en-GB" sz="4000" b="1" dirty="0" smtClean="0">
                <a:solidFill>
                  <a:schemeClr val="bg1"/>
                </a:solidFill>
                <a:latin typeface="Sakkal Majalla" panose="02000000000000000000" pitchFamily="2" charset="-78"/>
                <a:cs typeface="Sakkal Majalla" panose="02000000000000000000" pitchFamily="2" charset="-78"/>
              </a:rPr>
              <a:t>DECISION </a:t>
            </a:r>
            <a:r>
              <a:rPr lang="en-GB" sz="4000" b="1" dirty="0">
                <a:solidFill>
                  <a:schemeClr val="bg1"/>
                </a:solidFill>
                <a:latin typeface="Sakkal Majalla" panose="02000000000000000000" pitchFamily="2" charset="-78"/>
                <a:cs typeface="Sakkal Majalla" panose="02000000000000000000" pitchFamily="2" charset="-78"/>
              </a:rPr>
              <a:t>RULES AND DATA PAGES</a:t>
            </a:r>
            <a:r>
              <a:rPr lang="en-GB" sz="4800" b="1" dirty="0">
                <a:solidFill>
                  <a:schemeClr val="bg1"/>
                </a:solidFill>
                <a:latin typeface="Sakkal Majalla" panose="02000000000000000000" pitchFamily="2" charset="-78"/>
                <a:cs typeface="Sakkal Majalla" panose="02000000000000000000" pitchFamily="2" charset="-78"/>
              </a:rPr>
              <a:t/>
            </a:r>
            <a:br>
              <a:rPr lang="en-GB" sz="4800" b="1" dirty="0">
                <a:solidFill>
                  <a:schemeClr val="bg1"/>
                </a:solidFill>
                <a:latin typeface="Sakkal Majalla" panose="02000000000000000000" pitchFamily="2" charset="-78"/>
                <a:cs typeface="Sakkal Majalla" panose="02000000000000000000" pitchFamily="2" charset="-78"/>
              </a:rPr>
            </a:br>
            <a:endParaRPr lang="en-US" sz="4000" b="1" dirty="0">
              <a:solidFill>
                <a:schemeClr val="bg1"/>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701330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31000">
              <a:srgbClr val="837F15"/>
            </a:gs>
            <a:gs pos="100000">
              <a:srgbClr val="063E2A"/>
            </a:gs>
          </a:gsLst>
          <a:lin ang="2700000" scaled="1"/>
        </a:gradFill>
        <a:effectLst/>
      </p:bgPr>
    </p:bg>
    <p:spTree>
      <p:nvGrpSpPr>
        <p:cNvPr id="1" name=""/>
        <p:cNvGrpSpPr/>
        <p:nvPr/>
      </p:nvGrpSpPr>
      <p:grpSpPr>
        <a:xfrm>
          <a:off x="0" y="0"/>
          <a:ext cx="0" cy="0"/>
          <a:chOff x="0" y="0"/>
          <a:chExt cx="0" cy="0"/>
        </a:xfrm>
      </p:grpSpPr>
      <p:sp>
        <p:nvSpPr>
          <p:cNvPr id="6" name="Rectangle 5"/>
          <p:cNvSpPr/>
          <p:nvPr/>
        </p:nvSpPr>
        <p:spPr>
          <a:xfrm>
            <a:off x="2374710" y="0"/>
            <a:ext cx="6591869" cy="6660106"/>
          </a:xfrm>
          <a:prstGeom prst="rect">
            <a:avLst/>
          </a:prstGeom>
          <a:blipFill dpi="0" rotWithShape="1">
            <a:blip r:embed="rId2">
              <a:alphaModFix amt="53000"/>
              <a:extLst>
                <a:ext uri="{28A0092B-C50C-407E-A947-70E740481C1C}">
                  <a14:useLocalDpi xmlns:a14="http://schemas.microsoft.com/office/drawing/2010/main" val="0"/>
                </a:ext>
              </a:extLst>
            </a:blip>
            <a:srcRect/>
            <a:stretch>
              <a:fillRect t="-1" r="-31470" b="-231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91069" y="5711046"/>
            <a:ext cx="1307626" cy="949060"/>
          </a:xfrm>
          <a:prstGeom prst="rect">
            <a:avLst/>
          </a:prstGeom>
          <a:effectLst>
            <a:glow>
              <a:schemeClr val="bg1"/>
            </a:glo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11" name="TextBox 10"/>
          <p:cNvSpPr txBox="1"/>
          <p:nvPr/>
        </p:nvSpPr>
        <p:spPr>
          <a:xfrm>
            <a:off x="7303366" y="720619"/>
            <a:ext cx="2060811" cy="2800767"/>
          </a:xfrm>
          <a:prstGeom prst="rect">
            <a:avLst/>
          </a:prstGeom>
          <a:noFill/>
        </p:spPr>
        <p:txBody>
          <a:bodyPr wrap="square" rtlCol="0">
            <a:spAutoFit/>
          </a:bodyPr>
          <a:lstStyle/>
          <a:p>
            <a:pPr algn="ctr"/>
            <a:r>
              <a:rPr lang="en-US" sz="8800" b="1" dirty="0" smtClean="0">
                <a:solidFill>
                  <a:schemeClr val="bg1"/>
                </a:solidFill>
                <a:latin typeface="Sakkal Majalla" panose="02000000000000000000" pitchFamily="2" charset="-78"/>
                <a:cs typeface="Sakkal Majalla" panose="02000000000000000000" pitchFamily="2" charset="-78"/>
              </a:rPr>
              <a:t>Day 2</a:t>
            </a:r>
            <a:endParaRPr lang="en-US" sz="8800" b="1" dirty="0">
              <a:solidFill>
                <a:schemeClr val="bg1"/>
              </a:solidFill>
              <a:latin typeface="Sakkal Majalla" panose="02000000000000000000" pitchFamily="2" charset="-78"/>
              <a:cs typeface="Sakkal Majalla" panose="02000000000000000000" pitchFamily="2" charset="-78"/>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7500938" cy="5711046"/>
          </a:xfrm>
          <a:prstGeom prst="rect">
            <a:avLst/>
          </a:prstGeom>
        </p:spPr>
      </p:pic>
      <p:sp>
        <p:nvSpPr>
          <p:cNvPr id="5" name="TextBox 4"/>
          <p:cNvSpPr txBox="1"/>
          <p:nvPr/>
        </p:nvSpPr>
        <p:spPr>
          <a:xfrm>
            <a:off x="342900" y="157163"/>
            <a:ext cx="6960466" cy="2308324"/>
          </a:xfrm>
          <a:prstGeom prst="rect">
            <a:avLst/>
          </a:prstGeom>
          <a:noFill/>
        </p:spPr>
        <p:txBody>
          <a:bodyPr wrap="square" rtlCol="0">
            <a:spAutoFit/>
          </a:bodyPr>
          <a:lstStyle/>
          <a:p>
            <a:r>
              <a:rPr lang="en-GB" sz="4800" b="1" dirty="0">
                <a:solidFill>
                  <a:schemeClr val="accent6">
                    <a:lumMod val="50000"/>
                  </a:schemeClr>
                </a:solidFill>
                <a:latin typeface="Sakkal Majalla" panose="02000000000000000000" pitchFamily="2" charset="-78"/>
                <a:cs typeface="Sakkal Majalla" panose="02000000000000000000" pitchFamily="2" charset="-78"/>
              </a:rPr>
              <a:t>Pega Inception to app build in a day </a:t>
            </a:r>
          </a:p>
          <a:p>
            <a:endParaRPr lang="en-US" sz="4800" dirty="0">
              <a:solidFill>
                <a:schemeClr val="accent6">
                  <a:lumMod val="50000"/>
                </a:schemeClr>
              </a:solidFill>
            </a:endParaRPr>
          </a:p>
        </p:txBody>
      </p:sp>
    </p:spTree>
    <p:extLst>
      <p:ext uri="{BB962C8B-B14F-4D97-AF65-F5344CB8AC3E}">
        <p14:creationId xmlns:p14="http://schemas.microsoft.com/office/powerpoint/2010/main" val="34167911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2" cstate="print">
            <a:duotone>
              <a:prstClr val="black"/>
              <a:schemeClr val="bg1">
                <a:tint val="45000"/>
                <a:satMod val="400000"/>
              </a:schemeClr>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7" name="Rectangle 6"/>
          <p:cNvSpPr/>
          <p:nvPr/>
        </p:nvSpPr>
        <p:spPr>
          <a:xfrm>
            <a:off x="0" y="664403"/>
            <a:ext cx="9143999" cy="4401205"/>
          </a:xfrm>
          <a:prstGeom prst="rect">
            <a:avLst/>
          </a:prstGeom>
        </p:spPr>
        <p:txBody>
          <a:bodyPr wrap="square">
            <a:spAutoFit/>
          </a:bodyPr>
          <a:lstStyle/>
          <a:p>
            <a:pPr algn="ctr"/>
            <a:r>
              <a:rPr lang="en-GB" sz="4000" b="1" dirty="0" smtClean="0">
                <a:solidFill>
                  <a:schemeClr val="bg1"/>
                </a:solidFill>
                <a:latin typeface="Sakkal Majalla" panose="02000000000000000000" pitchFamily="2" charset="-78"/>
                <a:cs typeface="Sakkal Majalla" panose="02000000000000000000" pitchFamily="2" charset="-78"/>
              </a:rPr>
              <a:t>12:30AM – 1:30PM               </a:t>
            </a:r>
            <a:br>
              <a:rPr lang="en-GB" sz="4000" b="1" dirty="0" smtClean="0">
                <a:solidFill>
                  <a:schemeClr val="bg1"/>
                </a:solidFill>
                <a:latin typeface="Sakkal Majalla" panose="02000000000000000000" pitchFamily="2" charset="-78"/>
                <a:cs typeface="Sakkal Majalla" panose="02000000000000000000" pitchFamily="2" charset="-78"/>
              </a:rPr>
            </a:br>
            <a:r>
              <a:rPr lang="en-GB" sz="4000" b="1" dirty="0" smtClean="0">
                <a:solidFill>
                  <a:schemeClr val="bg1"/>
                </a:solidFill>
                <a:latin typeface="Sakkal Majalla" panose="02000000000000000000" pitchFamily="2" charset="-78"/>
                <a:cs typeface="Sakkal Majalla" panose="02000000000000000000" pitchFamily="2" charset="-78"/>
              </a:rPr>
              <a:t>LUNCH BREAK</a:t>
            </a:r>
            <a:br>
              <a:rPr lang="en-GB" sz="4000" b="1" dirty="0" smtClean="0">
                <a:solidFill>
                  <a:schemeClr val="bg1"/>
                </a:solidFill>
                <a:latin typeface="Sakkal Majalla" panose="02000000000000000000" pitchFamily="2" charset="-78"/>
                <a:cs typeface="Sakkal Majalla" panose="02000000000000000000" pitchFamily="2" charset="-78"/>
              </a:rPr>
            </a:br>
            <a:r>
              <a:rPr lang="en-GB" sz="4000" b="1" dirty="0" smtClean="0">
                <a:solidFill>
                  <a:schemeClr val="bg1"/>
                </a:solidFill>
                <a:latin typeface="Sakkal Majalla" panose="02000000000000000000" pitchFamily="2" charset="-78"/>
                <a:cs typeface="Sakkal Majalla" panose="02000000000000000000" pitchFamily="2" charset="-78"/>
              </a:rPr>
              <a:t/>
            </a:r>
            <a:br>
              <a:rPr lang="en-GB" sz="4000" b="1" dirty="0" smtClean="0">
                <a:solidFill>
                  <a:schemeClr val="bg1"/>
                </a:solidFill>
                <a:latin typeface="Sakkal Majalla" panose="02000000000000000000" pitchFamily="2" charset="-78"/>
                <a:cs typeface="Sakkal Majalla" panose="02000000000000000000" pitchFamily="2" charset="-78"/>
              </a:rPr>
            </a:br>
            <a:r>
              <a:rPr lang="en-GB" sz="4000" b="1" dirty="0" smtClean="0">
                <a:solidFill>
                  <a:schemeClr val="bg1"/>
                </a:solidFill>
                <a:latin typeface="Sakkal Majalla" panose="02000000000000000000" pitchFamily="2" charset="-78"/>
                <a:cs typeface="Sakkal Majalla" panose="02000000000000000000" pitchFamily="2" charset="-78"/>
              </a:rPr>
              <a:t>1:30AM – 3:00PM               </a:t>
            </a:r>
            <a:br>
              <a:rPr lang="en-GB" sz="4000" b="1" dirty="0" smtClean="0">
                <a:solidFill>
                  <a:schemeClr val="bg1"/>
                </a:solidFill>
                <a:latin typeface="Sakkal Majalla" panose="02000000000000000000" pitchFamily="2" charset="-78"/>
                <a:cs typeface="Sakkal Majalla" panose="02000000000000000000" pitchFamily="2" charset="-78"/>
              </a:rPr>
            </a:br>
            <a:r>
              <a:rPr lang="en-GB" sz="4000" b="1" dirty="0" smtClean="0">
                <a:solidFill>
                  <a:schemeClr val="bg1"/>
                </a:solidFill>
                <a:latin typeface="Sakkal Majalla" panose="02000000000000000000" pitchFamily="2" charset="-78"/>
                <a:cs typeface="Sakkal Majalla" panose="02000000000000000000" pitchFamily="2" charset="-78"/>
              </a:rPr>
              <a:t>BUILD PART 1- PEGA CASE MANAGEMENT, SLA,UI</a:t>
            </a:r>
            <a:br>
              <a:rPr lang="en-GB" sz="4000" b="1" dirty="0" smtClean="0">
                <a:solidFill>
                  <a:schemeClr val="bg1"/>
                </a:solidFill>
                <a:latin typeface="Sakkal Majalla" panose="02000000000000000000" pitchFamily="2" charset="-78"/>
                <a:cs typeface="Sakkal Majalla" panose="02000000000000000000" pitchFamily="2" charset="-78"/>
              </a:rPr>
            </a:br>
            <a:r>
              <a:rPr lang="en-GB" sz="4000" b="1" dirty="0" smtClean="0">
                <a:solidFill>
                  <a:schemeClr val="bg1"/>
                </a:solidFill>
                <a:latin typeface="Sakkal Majalla" panose="02000000000000000000" pitchFamily="2" charset="-78"/>
                <a:cs typeface="Sakkal Majalla" panose="02000000000000000000" pitchFamily="2" charset="-78"/>
              </a:rPr>
              <a:t/>
            </a:r>
            <a:br>
              <a:rPr lang="en-GB" sz="4000" b="1" dirty="0" smtClean="0">
                <a:solidFill>
                  <a:schemeClr val="bg1"/>
                </a:solidFill>
                <a:latin typeface="Sakkal Majalla" panose="02000000000000000000" pitchFamily="2" charset="-78"/>
                <a:cs typeface="Sakkal Majalla" panose="02000000000000000000" pitchFamily="2" charset="-78"/>
              </a:rPr>
            </a:br>
            <a:endParaRPr lang="en-US" sz="4000" b="1" dirty="0">
              <a:solidFill>
                <a:schemeClr val="bg1"/>
              </a:solidFill>
              <a:latin typeface="Sakkal Majalla" panose="02000000000000000000" pitchFamily="2" charset="-78"/>
              <a:cs typeface="Sakkal Majalla" panose="02000000000000000000" pitchFamily="2" charset="-78"/>
            </a:endParaRPr>
          </a:p>
        </p:txBody>
      </p:sp>
      <p:sp>
        <p:nvSpPr>
          <p:cNvPr id="8" name="Rectangle 7"/>
          <p:cNvSpPr/>
          <p:nvPr/>
        </p:nvSpPr>
        <p:spPr>
          <a:xfrm>
            <a:off x="2" y="0"/>
            <a:ext cx="9138127" cy="6857999"/>
          </a:xfrm>
          <a:prstGeom prst="rect">
            <a:avLst/>
          </a:prstGeom>
          <a:blipFill dpi="0" rotWithShape="1">
            <a:blip r:embed="rId5">
              <a:alphaModFix amt="9000"/>
              <a:extLst>
                <a:ext uri="{28A0092B-C50C-407E-A947-70E740481C1C}">
                  <a14:useLocalDpi xmlns:a14="http://schemas.microsoft.com/office/drawing/2010/main" val="0"/>
                </a:ext>
              </a:extLst>
            </a:blip>
            <a:srcRect/>
            <a:stretch>
              <a:fillRect l="-11684" r="-4516" b="-282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96200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9" name="Rectangle 8"/>
          <p:cNvSpPr/>
          <p:nvPr/>
        </p:nvSpPr>
        <p:spPr>
          <a:xfrm>
            <a:off x="1781033" y="0"/>
            <a:ext cx="7362967" cy="6858000"/>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a:noFill/>
          </a:ln>
          <a:effectLst>
            <a:glow rad="12700">
              <a:srgbClr val="FFC000">
                <a:alpha val="25000"/>
              </a:srgbClr>
            </a:glow>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10" name="Title 1"/>
          <p:cNvSpPr>
            <a:spLocks noGrp="1"/>
          </p:cNvSpPr>
          <p:nvPr>
            <p:ph type="title"/>
          </p:nvPr>
        </p:nvSpPr>
        <p:spPr>
          <a:xfrm>
            <a:off x="-1" y="57527"/>
            <a:ext cx="3657601" cy="528914"/>
          </a:xfrm>
        </p:spPr>
        <p:txBody>
          <a:bodyPr>
            <a:normAutofit fontScale="90000"/>
          </a:bodyPr>
          <a:lstStyle/>
          <a:p>
            <a:pPr algn="ctr"/>
            <a:r>
              <a:rPr lang="en-US" b="1" u="sng" dirty="0" smtClean="0">
                <a:solidFill>
                  <a:schemeClr val="bg1"/>
                </a:solidFill>
                <a:latin typeface="Sakkal Majalla" panose="02000000000000000000" pitchFamily="2" charset="-78"/>
                <a:cs typeface="Sakkal Majalla" panose="02000000000000000000" pitchFamily="2" charset="-78"/>
              </a:rPr>
              <a:t>Activity Rules</a:t>
            </a:r>
            <a:endParaRPr lang="en-US" b="1" u="sng" dirty="0">
              <a:solidFill>
                <a:schemeClr val="bg1"/>
              </a:solidFill>
              <a:latin typeface="Sakkal Majalla" panose="02000000000000000000" pitchFamily="2" charset="-78"/>
              <a:cs typeface="Sakkal Majalla" panose="02000000000000000000" pitchFamily="2" charset="-78"/>
            </a:endParaRPr>
          </a:p>
        </p:txBody>
      </p:sp>
      <p:sp>
        <p:nvSpPr>
          <p:cNvPr id="11" name="Text Placeholder 2"/>
          <p:cNvSpPr txBox="1">
            <a:spLocks/>
          </p:cNvSpPr>
          <p:nvPr/>
        </p:nvSpPr>
        <p:spPr>
          <a:xfrm>
            <a:off x="-147919" y="520237"/>
            <a:ext cx="9439835" cy="57642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chemeClr val="bg1"/>
                </a:solidFill>
                <a:latin typeface="Sakkal Majalla" panose="02000000000000000000" pitchFamily="2" charset="-78"/>
                <a:cs typeface="Sakkal Majalla" panose="02000000000000000000" pitchFamily="2" charset="-78"/>
              </a:rPr>
              <a:t>Activity rules are one way to automate the processing of work by using a procedural, program-like approach, without requiring Java skills or manually entering java code.</a:t>
            </a:r>
          </a:p>
          <a:p>
            <a:r>
              <a:rPr lang="en-US" dirty="0" smtClean="0">
                <a:solidFill>
                  <a:schemeClr val="bg1"/>
                </a:solidFill>
                <a:latin typeface="Sakkal Majalla" panose="02000000000000000000" pitchFamily="2" charset="-78"/>
                <a:cs typeface="Sakkal Majalla" panose="02000000000000000000" pitchFamily="2" charset="-78"/>
              </a:rPr>
              <a:t>An activity is presented as a series of steps, with some of the features of an object-oriented programming language, such as iterations and conditions.</a:t>
            </a:r>
          </a:p>
          <a:p>
            <a:r>
              <a:rPr lang="en-US" dirty="0" smtClean="0">
                <a:solidFill>
                  <a:schemeClr val="bg1"/>
                </a:solidFill>
                <a:latin typeface="Sakkal Majalla" panose="02000000000000000000" pitchFamily="2" charset="-78"/>
                <a:cs typeface="Sakkal Majalla" panose="02000000000000000000" pitchFamily="2" charset="-78"/>
              </a:rPr>
              <a:t>Each Activity step must specify a method that describes the action the system takes.</a:t>
            </a:r>
          </a:p>
          <a:p>
            <a:r>
              <a:rPr lang="en-US" dirty="0" smtClean="0">
                <a:solidFill>
                  <a:schemeClr val="bg1"/>
                </a:solidFill>
                <a:latin typeface="Sakkal Majalla" panose="02000000000000000000" pitchFamily="2" charset="-78"/>
                <a:cs typeface="Sakkal Majalla" panose="02000000000000000000" pitchFamily="2" charset="-78"/>
              </a:rPr>
              <a:t>For Example: The property-set method sets the value of a specified property.</a:t>
            </a:r>
          </a:p>
          <a:p>
            <a:r>
              <a:rPr lang="en-US" dirty="0" smtClean="0">
                <a:solidFill>
                  <a:schemeClr val="bg1"/>
                </a:solidFill>
                <a:latin typeface="Sakkal Majalla" panose="02000000000000000000" pitchFamily="2" charset="-78"/>
                <a:cs typeface="Sakkal Majalla" panose="02000000000000000000" pitchFamily="2" charset="-78"/>
              </a:rPr>
              <a:t>A step page is the page in memory on which the method is processed. By Default, the activity executes within the context by which it was called.</a:t>
            </a:r>
          </a:p>
          <a:p>
            <a:endParaRPr lang="en-US" dirty="0">
              <a:solidFill>
                <a:schemeClr val="bg1"/>
              </a:solidFill>
              <a:latin typeface="Sakkal Majalla" panose="02000000000000000000" pitchFamily="2" charset="-78"/>
              <a:cs typeface="Sakkal Majalla" panose="02000000000000000000" pitchFamily="2" charset="-78"/>
            </a:endParaRPr>
          </a:p>
        </p:txBody>
      </p:sp>
      <p:pic>
        <p:nvPicPr>
          <p:cNvPr id="12" name="Picture 11"/>
          <p:cNvPicPr>
            <a:picLocks noChangeAspect="1"/>
          </p:cNvPicPr>
          <p:nvPr/>
        </p:nvPicPr>
        <p:blipFill>
          <a:blip r:embed="rId6"/>
          <a:stretch>
            <a:fillRect/>
          </a:stretch>
        </p:blipFill>
        <p:spPr>
          <a:xfrm>
            <a:off x="53788" y="4459423"/>
            <a:ext cx="9019309" cy="1411695"/>
          </a:xfrm>
          <a:prstGeom prst="rect">
            <a:avLst/>
          </a:prstGeom>
        </p:spPr>
      </p:pic>
    </p:spTree>
    <p:extLst>
      <p:ext uri="{BB962C8B-B14F-4D97-AF65-F5344CB8AC3E}">
        <p14:creationId xmlns:p14="http://schemas.microsoft.com/office/powerpoint/2010/main" val="22057929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7" name="Rectangle 6"/>
          <p:cNvSpPr/>
          <p:nvPr/>
        </p:nvSpPr>
        <p:spPr>
          <a:xfrm>
            <a:off x="1781033" y="0"/>
            <a:ext cx="7362967" cy="6858000"/>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a:noFill/>
          </a:ln>
          <a:effectLst>
            <a:glow rad="12700">
              <a:srgbClr val="FFC000">
                <a:alpha val="25000"/>
              </a:srgbClr>
            </a:glow>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15" name="Title 1"/>
          <p:cNvSpPr>
            <a:spLocks noGrp="1"/>
          </p:cNvSpPr>
          <p:nvPr>
            <p:ph type="title"/>
          </p:nvPr>
        </p:nvSpPr>
        <p:spPr>
          <a:xfrm>
            <a:off x="0" y="89245"/>
            <a:ext cx="3274888" cy="556623"/>
          </a:xfrm>
        </p:spPr>
        <p:txBody>
          <a:bodyPr>
            <a:normAutofit fontScale="90000"/>
          </a:bodyPr>
          <a:lstStyle/>
          <a:p>
            <a:pPr algn="ctr"/>
            <a:r>
              <a:rPr lang="en-US" b="1" u="sng" dirty="0" smtClean="0">
                <a:solidFill>
                  <a:schemeClr val="bg1"/>
                </a:solidFill>
                <a:latin typeface="Sakkal Majalla" panose="02000000000000000000" pitchFamily="2" charset="-78"/>
                <a:cs typeface="Sakkal Majalla" panose="02000000000000000000" pitchFamily="2" charset="-78"/>
              </a:rPr>
              <a:t>Data Transforms </a:t>
            </a:r>
            <a:endParaRPr lang="en-US" b="1" u="sng" dirty="0">
              <a:solidFill>
                <a:schemeClr val="bg1"/>
              </a:solidFill>
              <a:latin typeface="Sakkal Majalla" panose="02000000000000000000" pitchFamily="2" charset="-78"/>
              <a:cs typeface="Sakkal Majalla" panose="02000000000000000000" pitchFamily="2" charset="-78"/>
            </a:endParaRPr>
          </a:p>
        </p:txBody>
      </p:sp>
      <p:sp>
        <p:nvSpPr>
          <p:cNvPr id="16" name="Text Placeholder 2"/>
          <p:cNvSpPr txBox="1">
            <a:spLocks/>
          </p:cNvSpPr>
          <p:nvPr/>
        </p:nvSpPr>
        <p:spPr>
          <a:xfrm>
            <a:off x="0" y="1291737"/>
            <a:ext cx="9144000" cy="5950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solidFill>
                  <a:schemeClr val="bg1"/>
                </a:solidFill>
                <a:latin typeface="Sakkal Majalla" panose="02000000000000000000" pitchFamily="2" charset="-78"/>
                <a:cs typeface="Sakkal Majalla" panose="02000000000000000000" pitchFamily="2" charset="-78"/>
              </a:rPr>
              <a:t>It is basically mapping data or process data in some target page. The source can be of any page data or just some hard coded values.</a:t>
            </a:r>
          </a:p>
          <a:p>
            <a:r>
              <a:rPr lang="en-US" sz="2400" dirty="0" smtClean="0">
                <a:solidFill>
                  <a:schemeClr val="bg1"/>
                </a:solidFill>
                <a:latin typeface="Sakkal Majalla" panose="02000000000000000000" pitchFamily="2" charset="-78"/>
                <a:cs typeface="Sakkal Majalla" panose="02000000000000000000" pitchFamily="2" charset="-78"/>
              </a:rPr>
              <a:t>It belongs to data model category.</a:t>
            </a:r>
          </a:p>
          <a:p>
            <a:r>
              <a:rPr lang="en-US" sz="2400" dirty="0" smtClean="0">
                <a:solidFill>
                  <a:schemeClr val="bg1"/>
                </a:solidFill>
                <a:latin typeface="Sakkal Majalla" panose="02000000000000000000" pitchFamily="2" charset="-78"/>
                <a:cs typeface="Sakkal Majalla" panose="02000000000000000000" pitchFamily="2" charset="-78"/>
              </a:rPr>
              <a:t>There may be some situation, where you need to update the data in the clipboard. For this Pega provides us a rules called “Data Transformed”.</a:t>
            </a:r>
          </a:p>
        </p:txBody>
      </p:sp>
      <p:pic>
        <p:nvPicPr>
          <p:cNvPr id="17" name="Picture 16"/>
          <p:cNvPicPr>
            <a:picLocks noChangeAspect="1"/>
          </p:cNvPicPr>
          <p:nvPr/>
        </p:nvPicPr>
        <p:blipFill>
          <a:blip r:embed="rId6"/>
          <a:stretch>
            <a:fillRect/>
          </a:stretch>
        </p:blipFill>
        <p:spPr>
          <a:xfrm>
            <a:off x="0" y="3435825"/>
            <a:ext cx="9144000" cy="2153250"/>
          </a:xfrm>
          <a:prstGeom prst="rect">
            <a:avLst/>
          </a:prstGeom>
        </p:spPr>
      </p:pic>
    </p:spTree>
    <p:extLst>
      <p:ext uri="{BB962C8B-B14F-4D97-AF65-F5344CB8AC3E}">
        <p14:creationId xmlns:p14="http://schemas.microsoft.com/office/powerpoint/2010/main" val="34263226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2" cstate="print">
            <a:duotone>
              <a:prstClr val="black"/>
              <a:schemeClr val="bg1">
                <a:tint val="45000"/>
                <a:satMod val="400000"/>
              </a:schemeClr>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7" name="Rectangle 6"/>
          <p:cNvSpPr/>
          <p:nvPr/>
        </p:nvSpPr>
        <p:spPr>
          <a:xfrm>
            <a:off x="2" y="0"/>
            <a:ext cx="9138127" cy="6857999"/>
          </a:xfrm>
          <a:prstGeom prst="rect">
            <a:avLst/>
          </a:prstGeom>
          <a:blipFill dpi="0" rotWithShape="1">
            <a:blip r:embed="rId5">
              <a:alphaModFix amt="9000"/>
              <a:extLst>
                <a:ext uri="{28A0092B-C50C-407E-A947-70E740481C1C}">
                  <a14:useLocalDpi xmlns:a14="http://schemas.microsoft.com/office/drawing/2010/main" val="0"/>
                </a:ext>
              </a:extLst>
            </a:blip>
            <a:srcRect/>
            <a:stretch>
              <a:fillRect l="-11684" r="-4516" b="-282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p:cNvSpPr txBox="1">
            <a:spLocks/>
          </p:cNvSpPr>
          <p:nvPr/>
        </p:nvSpPr>
        <p:spPr>
          <a:xfrm>
            <a:off x="68353" y="925167"/>
            <a:ext cx="5416932" cy="42250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chemeClr val="bg1"/>
                </a:solidFill>
                <a:latin typeface="Sakkal Majalla" panose="02000000000000000000" pitchFamily="2" charset="-78"/>
                <a:cs typeface="Sakkal Majalla" panose="02000000000000000000" pitchFamily="2" charset="-78"/>
              </a:rPr>
              <a:t>Decision tables and decision trees are fundamental to enforcing business decisions.</a:t>
            </a:r>
            <a:r>
              <a:rPr lang="en-US" sz="3200" dirty="0" smtClean="0">
                <a:solidFill>
                  <a:schemeClr val="bg1"/>
                </a:solidFill>
                <a:latin typeface="Sakkal Majalla" panose="02000000000000000000" pitchFamily="2" charset="-78"/>
                <a:cs typeface="Sakkal Majalla" panose="02000000000000000000" pitchFamily="2" charset="-78"/>
              </a:rPr>
              <a:t> </a:t>
            </a:r>
          </a:p>
          <a:p>
            <a:r>
              <a:rPr lang="en-US" dirty="0" smtClean="0">
                <a:solidFill>
                  <a:schemeClr val="bg1"/>
                </a:solidFill>
                <a:latin typeface="Sakkal Majalla" panose="02000000000000000000" pitchFamily="2" charset="-78"/>
                <a:cs typeface="Sakkal Majalla" panose="02000000000000000000" pitchFamily="2" charset="-78"/>
              </a:rPr>
              <a:t>You can use these decision rules in flows, routers, activities, and declare expressions.</a:t>
            </a:r>
          </a:p>
          <a:p>
            <a:r>
              <a:rPr lang="en-US" dirty="0" smtClean="0">
                <a:solidFill>
                  <a:schemeClr val="bg1"/>
                </a:solidFill>
                <a:latin typeface="Sakkal Majalla" panose="02000000000000000000" pitchFamily="2" charset="-78"/>
                <a:cs typeface="Sakkal Majalla" panose="02000000000000000000" pitchFamily="2" charset="-78"/>
              </a:rPr>
              <a:t>For example, a decision rule can automatically select a connector to advance a case.</a:t>
            </a:r>
          </a:p>
          <a:p>
            <a:r>
              <a:rPr lang="en-US" dirty="0" smtClean="0">
                <a:solidFill>
                  <a:schemeClr val="bg1"/>
                </a:solidFill>
                <a:latin typeface="Sakkal Majalla" panose="02000000000000000000" pitchFamily="2" charset="-78"/>
                <a:cs typeface="Sakkal Majalla" panose="02000000000000000000" pitchFamily="2" charset="-78"/>
              </a:rPr>
              <a:t>Decision tables and decision trees allow you to design complex decision logic that goes far beyond simple yes/no </a:t>
            </a:r>
            <a:r>
              <a:rPr lang="en-US" dirty="0" err="1" smtClean="0">
                <a:solidFill>
                  <a:schemeClr val="bg1"/>
                </a:solidFill>
                <a:latin typeface="Sakkal Majalla" panose="02000000000000000000" pitchFamily="2" charset="-78"/>
                <a:cs typeface="Sakkal Majalla" panose="02000000000000000000" pitchFamily="2" charset="-78"/>
              </a:rPr>
              <a:t>decisioning</a:t>
            </a:r>
            <a:r>
              <a:rPr lang="en-US" dirty="0" smtClean="0">
                <a:solidFill>
                  <a:schemeClr val="bg1"/>
                </a:solidFill>
                <a:latin typeface="Sakkal Majalla" panose="02000000000000000000" pitchFamily="2" charset="-78"/>
                <a:cs typeface="Sakkal Majalla" panose="02000000000000000000" pitchFamily="2" charset="-78"/>
              </a:rPr>
              <a:t>.</a:t>
            </a:r>
            <a:endParaRPr lang="en-US" dirty="0">
              <a:solidFill>
                <a:schemeClr val="bg1"/>
              </a:solidFill>
              <a:latin typeface="Sakkal Majalla" panose="02000000000000000000" pitchFamily="2" charset="-78"/>
              <a:cs typeface="Sakkal Majalla" panose="02000000000000000000" pitchFamily="2" charset="-78"/>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3635" y="0"/>
            <a:ext cx="3590365" cy="3966916"/>
          </a:xfrm>
          <a:prstGeom prst="rect">
            <a:avLst/>
          </a:prstGeom>
        </p:spPr>
      </p:pic>
      <p:sp>
        <p:nvSpPr>
          <p:cNvPr id="17" name="Title 1"/>
          <p:cNvSpPr>
            <a:spLocks noGrp="1"/>
          </p:cNvSpPr>
          <p:nvPr>
            <p:ph type="title"/>
          </p:nvPr>
        </p:nvSpPr>
        <p:spPr>
          <a:xfrm>
            <a:off x="3307597" y="73931"/>
            <a:ext cx="3954194" cy="515059"/>
          </a:xfrm>
        </p:spPr>
        <p:txBody>
          <a:bodyPr>
            <a:normAutofit fontScale="90000"/>
          </a:bodyPr>
          <a:lstStyle/>
          <a:p>
            <a:pPr algn="ctr"/>
            <a:r>
              <a:rPr lang="en-GB" b="1" dirty="0" smtClean="0">
                <a:solidFill>
                  <a:schemeClr val="bg1"/>
                </a:solidFill>
                <a:latin typeface="Sakkal Majalla" panose="02000000000000000000" pitchFamily="2" charset="-78"/>
                <a:cs typeface="Sakkal Majalla" panose="02000000000000000000" pitchFamily="2" charset="-78"/>
              </a:rPr>
              <a:t>DECISION  </a:t>
            </a:r>
            <a:r>
              <a:rPr lang="en-GB" b="1" dirty="0">
                <a:latin typeface="Sakkal Majalla" panose="02000000000000000000" pitchFamily="2" charset="-78"/>
                <a:cs typeface="Sakkal Majalla" panose="02000000000000000000" pitchFamily="2" charset="-78"/>
              </a:rPr>
              <a:t>RULES</a:t>
            </a:r>
            <a:endParaRPr lang="en-US" b="1" dirty="0">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5619528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11" name="Rectangle 10"/>
          <p:cNvSpPr/>
          <p:nvPr/>
        </p:nvSpPr>
        <p:spPr>
          <a:xfrm>
            <a:off x="-1" y="-18876"/>
            <a:ext cx="9138127" cy="6857999"/>
          </a:xfrm>
          <a:prstGeom prst="rect">
            <a:avLst/>
          </a:prstGeom>
          <a:blipFill dpi="0" rotWithShape="1">
            <a:blip r:embed="rId2">
              <a:alphaModFix amt="27000"/>
              <a:extLst>
                <a:ext uri="{28A0092B-C50C-407E-A947-70E740481C1C}">
                  <a14:useLocalDpi xmlns:a14="http://schemas.microsoft.com/office/drawing/2010/main" val="0"/>
                </a:ext>
              </a:extLst>
            </a:blip>
            <a:srcRect/>
            <a:stretch>
              <a:fillRect l="-11684" r="-4516" b="-282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7" name="Title 1"/>
          <p:cNvSpPr>
            <a:spLocks noGrp="1"/>
          </p:cNvSpPr>
          <p:nvPr>
            <p:ph type="title"/>
          </p:nvPr>
        </p:nvSpPr>
        <p:spPr>
          <a:xfrm>
            <a:off x="-183067" y="0"/>
            <a:ext cx="3051709" cy="568037"/>
          </a:xfrm>
        </p:spPr>
        <p:txBody>
          <a:bodyPr>
            <a:normAutofit fontScale="90000"/>
          </a:bodyPr>
          <a:lstStyle/>
          <a:p>
            <a:pPr algn="ctr"/>
            <a:r>
              <a:rPr lang="en-US" b="1" u="sng" dirty="0" smtClean="0">
                <a:solidFill>
                  <a:schemeClr val="bg1"/>
                </a:solidFill>
                <a:latin typeface="Sakkal Majalla" panose="02000000000000000000" pitchFamily="2" charset="-78"/>
                <a:cs typeface="Sakkal Majalla" panose="02000000000000000000" pitchFamily="2" charset="-78"/>
              </a:rPr>
              <a:t>Decision Table</a:t>
            </a:r>
            <a:endParaRPr lang="en-US" b="1" u="sng" dirty="0">
              <a:solidFill>
                <a:schemeClr val="bg1"/>
              </a:solidFill>
              <a:latin typeface="Sakkal Majalla" panose="02000000000000000000" pitchFamily="2" charset="-78"/>
              <a:cs typeface="Sakkal Majalla" panose="02000000000000000000" pitchFamily="2" charset="-78"/>
            </a:endParaRPr>
          </a:p>
        </p:txBody>
      </p:sp>
      <p:sp>
        <p:nvSpPr>
          <p:cNvPr id="8" name="Text Placeholder 2"/>
          <p:cNvSpPr txBox="1">
            <a:spLocks/>
          </p:cNvSpPr>
          <p:nvPr/>
        </p:nvSpPr>
        <p:spPr>
          <a:xfrm>
            <a:off x="-68010" y="683759"/>
            <a:ext cx="9144000" cy="62140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chemeClr val="bg1"/>
                </a:solidFill>
                <a:latin typeface="Sakkal Majalla" panose="02000000000000000000" pitchFamily="2" charset="-78"/>
                <a:cs typeface="Sakkal Majalla" panose="02000000000000000000" pitchFamily="2" charset="-78"/>
              </a:rPr>
              <a:t>Decision tables are a good approach when you use a set of properties or expressions to arrive at a decision.</a:t>
            </a:r>
          </a:p>
          <a:p>
            <a:r>
              <a:rPr lang="en-US" b="1" dirty="0" smtClean="0">
                <a:solidFill>
                  <a:schemeClr val="bg1"/>
                </a:solidFill>
                <a:latin typeface="Sakkal Majalla" panose="02000000000000000000" pitchFamily="2" charset="-78"/>
                <a:cs typeface="Sakkal Majalla" panose="02000000000000000000" pitchFamily="2" charset="-78"/>
              </a:rPr>
              <a:t>In the following example, a banking application uses a decision table for determining monthly maintenance fees. To find the correct fee, the decision table compares the account type and customer type property values on the table to the input values.</a:t>
            </a:r>
          </a:p>
          <a:p>
            <a:endParaRPr lang="en-US" b="1" dirty="0">
              <a:solidFill>
                <a:schemeClr val="bg1"/>
              </a:solidFill>
              <a:latin typeface="Sakkal Majalla" panose="02000000000000000000" pitchFamily="2" charset="-78"/>
              <a:cs typeface="Sakkal Majalla" panose="02000000000000000000" pitchFamily="2" charset="-78"/>
            </a:endParaRPr>
          </a:p>
        </p:txBody>
      </p:sp>
      <p:pic>
        <p:nvPicPr>
          <p:cNvPr id="9" name="Picture 8"/>
          <p:cNvPicPr>
            <a:picLocks noChangeAspect="1"/>
          </p:cNvPicPr>
          <p:nvPr/>
        </p:nvPicPr>
        <p:blipFill>
          <a:blip r:embed="rId6"/>
          <a:stretch>
            <a:fillRect/>
          </a:stretch>
        </p:blipFill>
        <p:spPr>
          <a:xfrm>
            <a:off x="-1" y="3285260"/>
            <a:ext cx="9144001" cy="2355273"/>
          </a:xfrm>
          <a:prstGeom prst="rect">
            <a:avLst/>
          </a:prstGeom>
        </p:spPr>
      </p:pic>
    </p:spTree>
    <p:extLst>
      <p:ext uri="{BB962C8B-B14F-4D97-AF65-F5344CB8AC3E}">
        <p14:creationId xmlns:p14="http://schemas.microsoft.com/office/powerpoint/2010/main" val="16916155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9" name="Rectangle 8"/>
          <p:cNvSpPr/>
          <p:nvPr/>
        </p:nvSpPr>
        <p:spPr>
          <a:xfrm>
            <a:off x="1781033" y="0"/>
            <a:ext cx="7362967" cy="6858000"/>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a:noFill/>
          </a:ln>
          <a:effectLst>
            <a:glow rad="12700">
              <a:srgbClr val="FFC000">
                <a:alpha val="25000"/>
              </a:srgbClr>
            </a:glow>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10" name="Title 1"/>
          <p:cNvSpPr>
            <a:spLocks noGrp="1"/>
          </p:cNvSpPr>
          <p:nvPr>
            <p:ph type="title"/>
          </p:nvPr>
        </p:nvSpPr>
        <p:spPr>
          <a:xfrm>
            <a:off x="1689716" y="377737"/>
            <a:ext cx="5666583" cy="370408"/>
          </a:xfrm>
        </p:spPr>
        <p:txBody>
          <a:bodyPr>
            <a:noAutofit/>
          </a:bodyPr>
          <a:lstStyle/>
          <a:p>
            <a:pPr algn="ctr"/>
            <a:r>
              <a:rPr lang="en-US" sz="5400" b="1" u="sng" dirty="0" smtClean="0">
                <a:solidFill>
                  <a:schemeClr val="bg1"/>
                </a:solidFill>
                <a:latin typeface="Sakkal Majalla" panose="02000000000000000000" pitchFamily="2" charset="-78"/>
                <a:cs typeface="Sakkal Majalla" panose="02000000000000000000" pitchFamily="2" charset="-78"/>
              </a:rPr>
              <a:t>Decision Tree</a:t>
            </a:r>
            <a:endParaRPr lang="en-US" sz="5400" b="1" u="sng" dirty="0">
              <a:solidFill>
                <a:schemeClr val="bg1"/>
              </a:solidFill>
              <a:latin typeface="Sakkal Majalla" panose="02000000000000000000" pitchFamily="2" charset="-78"/>
              <a:cs typeface="Sakkal Majalla" panose="02000000000000000000" pitchFamily="2" charset="-78"/>
            </a:endParaRPr>
          </a:p>
        </p:txBody>
      </p:sp>
      <p:sp>
        <p:nvSpPr>
          <p:cNvPr id="11" name="Text Placeholder 2"/>
          <p:cNvSpPr txBox="1">
            <a:spLocks/>
          </p:cNvSpPr>
          <p:nvPr/>
        </p:nvSpPr>
        <p:spPr>
          <a:xfrm>
            <a:off x="0" y="1019528"/>
            <a:ext cx="9144000" cy="198319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chemeClr val="bg1"/>
                </a:solidFill>
                <a:latin typeface="Sakkal Majalla" panose="02000000000000000000" pitchFamily="2" charset="-78"/>
                <a:cs typeface="Sakkal Majalla" panose="02000000000000000000" pitchFamily="2" charset="-78"/>
              </a:rPr>
              <a:t>As an alternative to decision tables, you can use decision trees to handle logic that calculates a value from a set of test conditions. </a:t>
            </a:r>
          </a:p>
          <a:p>
            <a:r>
              <a:rPr lang="en-US" dirty="0" smtClean="0">
                <a:solidFill>
                  <a:schemeClr val="bg1"/>
                </a:solidFill>
                <a:latin typeface="Sakkal Majalla" panose="02000000000000000000" pitchFamily="2" charset="-78"/>
                <a:cs typeface="Sakkal Majalla" panose="02000000000000000000" pitchFamily="2" charset="-78"/>
              </a:rPr>
              <a:t>Both decision tables and decision trees evaluate properties or conditions. </a:t>
            </a:r>
          </a:p>
          <a:p>
            <a:r>
              <a:rPr lang="en-US" dirty="0" smtClean="0">
                <a:solidFill>
                  <a:schemeClr val="bg1"/>
                </a:solidFill>
                <a:latin typeface="Sakkal Majalla" panose="02000000000000000000" pitchFamily="2" charset="-78"/>
                <a:cs typeface="Sakkal Majalla" panose="02000000000000000000" pitchFamily="2" charset="-78"/>
              </a:rPr>
              <a:t> For decision trees, a true comparison can lead to additional comparisons (if... then... else logic).</a:t>
            </a:r>
          </a:p>
          <a:p>
            <a:endParaRPr lang="en-US" sz="3200" dirty="0">
              <a:solidFill>
                <a:schemeClr val="bg1"/>
              </a:solidFill>
              <a:latin typeface="Sakkal Majalla" panose="02000000000000000000" pitchFamily="2" charset="-78"/>
              <a:cs typeface="Sakkal Majalla" panose="02000000000000000000" pitchFamily="2" charset="-78"/>
            </a:endParaRPr>
          </a:p>
        </p:txBody>
      </p:sp>
      <p:pic>
        <p:nvPicPr>
          <p:cNvPr id="12" name="Picture 11"/>
          <p:cNvPicPr>
            <a:picLocks noChangeAspect="1"/>
          </p:cNvPicPr>
          <p:nvPr/>
        </p:nvPicPr>
        <p:blipFill>
          <a:blip r:embed="rId6"/>
          <a:stretch>
            <a:fillRect/>
          </a:stretch>
        </p:blipFill>
        <p:spPr>
          <a:xfrm>
            <a:off x="514153" y="3084696"/>
            <a:ext cx="8017707" cy="2605997"/>
          </a:xfrm>
          <a:prstGeom prst="rect">
            <a:avLst/>
          </a:prstGeom>
        </p:spPr>
      </p:pic>
    </p:spTree>
    <p:extLst>
      <p:ext uri="{BB962C8B-B14F-4D97-AF65-F5344CB8AC3E}">
        <p14:creationId xmlns:p14="http://schemas.microsoft.com/office/powerpoint/2010/main" val="7373617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10" name="Rectangle 9"/>
          <p:cNvSpPr/>
          <p:nvPr/>
        </p:nvSpPr>
        <p:spPr>
          <a:xfrm>
            <a:off x="1717388" y="137325"/>
            <a:ext cx="7362967" cy="6858000"/>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a:noFill/>
          </a:ln>
          <a:effectLst>
            <a:glow rad="12700">
              <a:srgbClr val="FFC000">
                <a:alpha val="25000"/>
              </a:srgbClr>
            </a:glow>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u="sng">
              <a:solidFill>
                <a:schemeClr val="bg1"/>
              </a:solidFill>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11" name="Title 1"/>
          <p:cNvSpPr>
            <a:spLocks noGrp="1"/>
          </p:cNvSpPr>
          <p:nvPr>
            <p:ph type="title"/>
          </p:nvPr>
        </p:nvSpPr>
        <p:spPr>
          <a:xfrm>
            <a:off x="0" y="16302"/>
            <a:ext cx="2729753" cy="713101"/>
          </a:xfrm>
        </p:spPr>
        <p:txBody>
          <a:bodyPr>
            <a:noAutofit/>
          </a:bodyPr>
          <a:lstStyle/>
          <a:p>
            <a:pPr algn="ctr"/>
            <a:r>
              <a:rPr lang="en-US" b="1" u="sng" dirty="0" smtClean="0">
                <a:solidFill>
                  <a:schemeClr val="bg1"/>
                </a:solidFill>
                <a:latin typeface="Sakkal Majalla" panose="02000000000000000000" pitchFamily="2" charset="-78"/>
                <a:cs typeface="Sakkal Majalla" panose="02000000000000000000" pitchFamily="2" charset="-78"/>
              </a:rPr>
              <a:t>Data Pages</a:t>
            </a:r>
            <a:endParaRPr lang="en-US" b="1" u="sng" dirty="0">
              <a:solidFill>
                <a:schemeClr val="bg1"/>
              </a:solidFill>
              <a:latin typeface="Sakkal Majalla" panose="02000000000000000000" pitchFamily="2" charset="-78"/>
              <a:cs typeface="Sakkal Majalla" panose="02000000000000000000" pitchFamily="2" charset="-78"/>
            </a:endParaRPr>
          </a:p>
        </p:txBody>
      </p:sp>
      <p:sp>
        <p:nvSpPr>
          <p:cNvPr id="12" name="Text Placeholder 2"/>
          <p:cNvSpPr txBox="1">
            <a:spLocks/>
          </p:cNvSpPr>
          <p:nvPr/>
        </p:nvSpPr>
        <p:spPr>
          <a:xfrm>
            <a:off x="0" y="2196279"/>
            <a:ext cx="4959372" cy="297778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bg1"/>
                </a:solidFill>
                <a:latin typeface="Sakkal Majalla" panose="02000000000000000000" pitchFamily="2" charset="-78"/>
                <a:cs typeface="Sakkal Majalla" panose="02000000000000000000" pitchFamily="2" charset="-78"/>
              </a:rPr>
              <a:t>When working in </a:t>
            </a:r>
            <a:r>
              <a:rPr lang="en-US" dirty="0" err="1" smtClean="0">
                <a:solidFill>
                  <a:schemeClr val="bg1"/>
                </a:solidFill>
                <a:latin typeface="Sakkal Majalla" panose="02000000000000000000" pitchFamily="2" charset="-78"/>
                <a:cs typeface="Sakkal Majalla" panose="02000000000000000000" pitchFamily="2" charset="-78"/>
              </a:rPr>
              <a:t>Dev</a:t>
            </a:r>
            <a:r>
              <a:rPr lang="en-US" dirty="0" smtClean="0">
                <a:solidFill>
                  <a:schemeClr val="bg1"/>
                </a:solidFill>
                <a:latin typeface="Sakkal Majalla" panose="02000000000000000000" pitchFamily="2" charset="-78"/>
                <a:cs typeface="Sakkal Majalla" panose="02000000000000000000" pitchFamily="2" charset="-78"/>
              </a:rPr>
              <a:t> Studio, you can create data views, also known as data pages.</a:t>
            </a:r>
          </a:p>
          <a:p>
            <a:pPr marL="0" indent="0">
              <a:buNone/>
            </a:pPr>
            <a:r>
              <a:rPr lang="en-US" dirty="0" smtClean="0">
                <a:solidFill>
                  <a:schemeClr val="bg1"/>
                </a:solidFill>
                <a:latin typeface="Sakkal Majalla" panose="02000000000000000000" pitchFamily="2" charset="-78"/>
                <a:cs typeface="Sakkal Majalla" panose="02000000000000000000" pitchFamily="2" charset="-78"/>
              </a:rPr>
              <a:t>In App Studio, you can view a list of data views associated with a data type.</a:t>
            </a:r>
          </a:p>
          <a:p>
            <a:pPr marL="0" indent="0">
              <a:buNone/>
            </a:pPr>
            <a:r>
              <a:rPr lang="en-US" dirty="0" smtClean="0">
                <a:solidFill>
                  <a:schemeClr val="bg1"/>
                </a:solidFill>
                <a:latin typeface="Sakkal Majalla" panose="02000000000000000000" pitchFamily="2" charset="-78"/>
                <a:cs typeface="Sakkal Majalla" panose="02000000000000000000" pitchFamily="2" charset="-78"/>
              </a:rPr>
              <a:t>A data Page can conditionally source from multiple sources.</a:t>
            </a:r>
          </a:p>
          <a:p>
            <a:endParaRPr lang="en-US" dirty="0" smtClean="0">
              <a:solidFill>
                <a:schemeClr val="bg1"/>
              </a:solidFill>
              <a:latin typeface="Sakkal Majalla" panose="02000000000000000000" pitchFamily="2" charset="-78"/>
              <a:cs typeface="Sakkal Majalla" panose="02000000000000000000" pitchFamily="2" charset="-78"/>
            </a:endParaRPr>
          </a:p>
          <a:p>
            <a:endParaRPr lang="en-US" sz="3200" dirty="0" smtClean="0">
              <a:solidFill>
                <a:schemeClr val="bg1"/>
              </a:solidFill>
              <a:latin typeface="Sakkal Majalla" panose="02000000000000000000" pitchFamily="2" charset="-78"/>
              <a:cs typeface="Sakkal Majalla" panose="02000000000000000000" pitchFamily="2" charset="-78"/>
            </a:endParaRPr>
          </a:p>
          <a:p>
            <a:endParaRPr lang="en-US" sz="3200" dirty="0" smtClean="0">
              <a:solidFill>
                <a:schemeClr val="bg1"/>
              </a:solidFill>
              <a:latin typeface="Sakkal Majalla" panose="02000000000000000000" pitchFamily="2" charset="-78"/>
              <a:cs typeface="Sakkal Majalla" panose="02000000000000000000" pitchFamily="2" charset="-78"/>
            </a:endParaRPr>
          </a:p>
          <a:p>
            <a:endParaRPr lang="en-US" sz="3200" dirty="0" smtClean="0">
              <a:solidFill>
                <a:schemeClr val="bg1"/>
              </a:solidFill>
              <a:latin typeface="Sakkal Majalla" panose="02000000000000000000" pitchFamily="2" charset="-78"/>
              <a:cs typeface="Sakkal Majalla" panose="02000000000000000000" pitchFamily="2" charset="-78"/>
            </a:endParaRPr>
          </a:p>
          <a:p>
            <a:endParaRPr lang="en-US" sz="3200" dirty="0" smtClean="0">
              <a:solidFill>
                <a:schemeClr val="bg1"/>
              </a:solidFill>
              <a:latin typeface="Sakkal Majalla" panose="02000000000000000000" pitchFamily="2" charset="-78"/>
              <a:cs typeface="Sakkal Majalla" panose="02000000000000000000" pitchFamily="2" charset="-78"/>
            </a:endParaRPr>
          </a:p>
          <a:p>
            <a:endParaRPr lang="en-US" sz="3200" dirty="0">
              <a:solidFill>
                <a:schemeClr val="bg1"/>
              </a:solidFill>
              <a:latin typeface="Sakkal Majalla" panose="02000000000000000000" pitchFamily="2" charset="-78"/>
              <a:cs typeface="Sakkal Majalla" panose="02000000000000000000" pitchFamily="2" charset="-78"/>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9161" y="1859170"/>
            <a:ext cx="4357687" cy="3743325"/>
          </a:xfrm>
          <a:prstGeom prst="rect">
            <a:avLst/>
          </a:prstGeom>
        </p:spPr>
      </p:pic>
      <p:sp>
        <p:nvSpPr>
          <p:cNvPr id="7" name="Rectangle 6"/>
          <p:cNvSpPr/>
          <p:nvPr/>
        </p:nvSpPr>
        <p:spPr>
          <a:xfrm>
            <a:off x="0" y="740771"/>
            <a:ext cx="9144000" cy="1384995"/>
          </a:xfrm>
          <a:prstGeom prst="rect">
            <a:avLst/>
          </a:prstGeom>
        </p:spPr>
        <p:txBody>
          <a:bodyPr wrap="square">
            <a:spAutoFit/>
          </a:bodyPr>
          <a:lstStyle/>
          <a:p>
            <a:r>
              <a:rPr lang="en-US" sz="2800" dirty="0">
                <a:solidFill>
                  <a:schemeClr val="bg1"/>
                </a:solidFill>
                <a:latin typeface="Sakkal Majalla" panose="02000000000000000000" pitchFamily="2" charset="-78"/>
                <a:cs typeface="Sakkal Majalla" panose="02000000000000000000" pitchFamily="2" charset="-78"/>
              </a:rPr>
              <a:t>You use data pages to retrieve data for your application, regardless of the source.</a:t>
            </a:r>
          </a:p>
          <a:p>
            <a:r>
              <a:rPr lang="en-US" sz="2800" dirty="0">
                <a:solidFill>
                  <a:schemeClr val="bg1"/>
                </a:solidFill>
                <a:latin typeface="Sakkal Majalla" panose="02000000000000000000" pitchFamily="2" charset="-78"/>
                <a:cs typeface="Sakkal Majalla" panose="02000000000000000000" pitchFamily="2" charset="-78"/>
              </a:rPr>
              <a:t>Data pages cache data on demand to a clipboard page and define who can access the data page.</a:t>
            </a:r>
          </a:p>
        </p:txBody>
      </p:sp>
    </p:spTree>
    <p:extLst>
      <p:ext uri="{BB962C8B-B14F-4D97-AF65-F5344CB8AC3E}">
        <p14:creationId xmlns:p14="http://schemas.microsoft.com/office/powerpoint/2010/main" val="14509518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2" cstate="print">
            <a:duotone>
              <a:prstClr val="black"/>
              <a:schemeClr val="bg1">
                <a:tint val="45000"/>
                <a:satMod val="400000"/>
              </a:schemeClr>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pic>
        <p:nvPicPr>
          <p:cNvPr id="10" name="Picture 9"/>
          <p:cNvPicPr>
            <a:picLocks noChangeAspect="1"/>
          </p:cNvPicPr>
          <p:nvPr/>
        </p:nvPicPr>
        <p:blipFill>
          <a:blip r:embed="rId5"/>
          <a:stretch>
            <a:fillRect/>
          </a:stretch>
        </p:blipFill>
        <p:spPr>
          <a:xfrm>
            <a:off x="0" y="255494"/>
            <a:ext cx="9131719" cy="5071171"/>
          </a:xfrm>
          <a:prstGeom prst="rect">
            <a:avLst/>
          </a:prstGeom>
        </p:spPr>
      </p:pic>
    </p:spTree>
    <p:extLst>
      <p:ext uri="{BB962C8B-B14F-4D97-AF65-F5344CB8AC3E}">
        <p14:creationId xmlns:p14="http://schemas.microsoft.com/office/powerpoint/2010/main" val="2961178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8" name="Rectangle 7"/>
          <p:cNvSpPr/>
          <p:nvPr/>
        </p:nvSpPr>
        <p:spPr>
          <a:xfrm>
            <a:off x="2" y="0"/>
            <a:ext cx="9138127" cy="6857999"/>
          </a:xfrm>
          <a:prstGeom prst="rect">
            <a:avLst/>
          </a:prstGeom>
          <a:blipFill dpi="0" rotWithShape="1">
            <a:blip r:embed="rId2">
              <a:alphaModFix amt="27000"/>
              <a:extLst>
                <a:ext uri="{28A0092B-C50C-407E-A947-70E740481C1C}">
                  <a14:useLocalDpi xmlns:a14="http://schemas.microsoft.com/office/drawing/2010/main" val="0"/>
                </a:ext>
              </a:extLst>
            </a:blip>
            <a:srcRect/>
            <a:stretch>
              <a:fillRect l="-11684" r="-4516" b="-282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7" name="Rectangle 6"/>
          <p:cNvSpPr/>
          <p:nvPr/>
        </p:nvSpPr>
        <p:spPr>
          <a:xfrm>
            <a:off x="1647967" y="2009970"/>
            <a:ext cx="5848066" cy="1323439"/>
          </a:xfrm>
          <a:prstGeom prst="rect">
            <a:avLst/>
          </a:prstGeom>
        </p:spPr>
        <p:txBody>
          <a:bodyPr wrap="square">
            <a:spAutoFit/>
          </a:bodyPr>
          <a:lstStyle/>
          <a:p>
            <a:pPr algn="ctr"/>
            <a:r>
              <a:rPr lang="en-GB" sz="4000" b="1" dirty="0" smtClean="0">
                <a:solidFill>
                  <a:schemeClr val="bg1"/>
                </a:solidFill>
                <a:latin typeface="Sakkal Majalla" panose="02000000000000000000" pitchFamily="2" charset="-78"/>
                <a:cs typeface="Sakkal Majalla" panose="02000000000000000000" pitchFamily="2" charset="-78"/>
              </a:rPr>
              <a:t>5:30PM – 6:00PM</a:t>
            </a:r>
          </a:p>
          <a:p>
            <a:pPr algn="ctr"/>
            <a:r>
              <a:rPr lang="en-GB" sz="4000" b="1" dirty="0" smtClean="0">
                <a:solidFill>
                  <a:schemeClr val="bg1"/>
                </a:solidFill>
                <a:latin typeface="Sakkal Majalla" panose="02000000000000000000" pitchFamily="2" charset="-78"/>
                <a:cs typeface="Sakkal Majalla" panose="02000000000000000000" pitchFamily="2" charset="-78"/>
              </a:rPr>
              <a:t> Q&amp;A</a:t>
            </a:r>
            <a:endParaRPr lang="en-US" sz="4000" b="1" dirty="0">
              <a:solidFill>
                <a:schemeClr val="bg1"/>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18451726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2" cstate="print">
            <a:duotone>
              <a:prstClr val="black"/>
              <a:schemeClr val="bg1">
                <a:tint val="45000"/>
                <a:satMod val="400000"/>
              </a:schemeClr>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7" name="Rectangle 6"/>
          <p:cNvSpPr/>
          <p:nvPr/>
        </p:nvSpPr>
        <p:spPr>
          <a:xfrm>
            <a:off x="0" y="0"/>
            <a:ext cx="9138127" cy="6857999"/>
          </a:xfrm>
          <a:prstGeom prst="rect">
            <a:avLst/>
          </a:prstGeom>
          <a:blipFill dpi="0" rotWithShape="1">
            <a:blip r:embed="rId5">
              <a:alphaModFix amt="27000"/>
              <a:extLst>
                <a:ext uri="{28A0092B-C50C-407E-A947-70E740481C1C}">
                  <a14:useLocalDpi xmlns:a14="http://schemas.microsoft.com/office/drawing/2010/main" val="0"/>
                </a:ext>
              </a:extLst>
            </a:blip>
            <a:srcRect/>
            <a:stretch>
              <a:fillRect l="-11684" r="-4516" b="-282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313898"/>
            <a:ext cx="9138127" cy="2646878"/>
          </a:xfrm>
          <a:prstGeom prst="rect">
            <a:avLst/>
          </a:prstGeom>
          <a:noFill/>
        </p:spPr>
        <p:txBody>
          <a:bodyPr wrap="square" rtlCol="0">
            <a:spAutoFit/>
          </a:bodyPr>
          <a:lstStyle/>
          <a:p>
            <a:pPr algn="ctr"/>
            <a:r>
              <a:rPr lang="en-US" sz="16600" dirty="0" smtClean="0">
                <a:solidFill>
                  <a:schemeClr val="bg1"/>
                </a:solidFill>
                <a:latin typeface="Sakkal Majalla" panose="02000000000000000000" pitchFamily="2" charset="-78"/>
                <a:cs typeface="Sakkal Majalla" panose="02000000000000000000" pitchFamily="2" charset="-78"/>
              </a:rPr>
              <a:t>Thank you</a:t>
            </a:r>
          </a:p>
        </p:txBody>
      </p:sp>
      <p:sp>
        <p:nvSpPr>
          <p:cNvPr id="9" name="TextBox 8"/>
          <p:cNvSpPr txBox="1"/>
          <p:nvPr/>
        </p:nvSpPr>
        <p:spPr>
          <a:xfrm>
            <a:off x="0" y="2778623"/>
            <a:ext cx="9138127" cy="1862048"/>
          </a:xfrm>
          <a:prstGeom prst="rect">
            <a:avLst/>
          </a:prstGeom>
          <a:noFill/>
        </p:spPr>
        <p:txBody>
          <a:bodyPr wrap="square" rtlCol="0">
            <a:spAutoFit/>
          </a:bodyPr>
          <a:lstStyle/>
          <a:p>
            <a:pPr algn="ctr"/>
            <a:r>
              <a:rPr lang="en-US" sz="11500" b="1" dirty="0" smtClean="0">
                <a:solidFill>
                  <a:schemeClr val="bg1"/>
                </a:solidFill>
                <a:latin typeface="Sakkal Majalla" panose="02000000000000000000" pitchFamily="2" charset="-78"/>
                <a:cs typeface="Sakkal Majalla" panose="02000000000000000000" pitchFamily="2" charset="-78"/>
              </a:rPr>
              <a:t>Any </a:t>
            </a:r>
            <a:r>
              <a:rPr lang="en-US" sz="11500" b="1" dirty="0">
                <a:solidFill>
                  <a:schemeClr val="bg1"/>
                </a:solidFill>
                <a:latin typeface="Sakkal Majalla" panose="02000000000000000000" pitchFamily="2" charset="-78"/>
                <a:cs typeface="Sakkal Majalla" panose="02000000000000000000" pitchFamily="2" charset="-78"/>
              </a:rPr>
              <a:t>Q</a:t>
            </a:r>
            <a:r>
              <a:rPr lang="en-US" sz="11500" b="1" dirty="0" smtClean="0">
                <a:solidFill>
                  <a:schemeClr val="bg1"/>
                </a:solidFill>
                <a:latin typeface="Sakkal Majalla" panose="02000000000000000000" pitchFamily="2" charset="-78"/>
                <a:cs typeface="Sakkal Majalla" panose="02000000000000000000" pitchFamily="2" charset="-78"/>
              </a:rPr>
              <a:t>u</a:t>
            </a:r>
            <a:r>
              <a:rPr lang="en-US" sz="11500" b="1" dirty="0">
                <a:solidFill>
                  <a:schemeClr val="bg1"/>
                </a:solidFill>
                <a:latin typeface="Sakkal Majalla" panose="02000000000000000000" pitchFamily="2" charset="-78"/>
                <a:cs typeface="Sakkal Majalla" panose="02000000000000000000" pitchFamily="2" charset="-78"/>
              </a:rPr>
              <a:t>e</a:t>
            </a:r>
            <a:r>
              <a:rPr lang="en-US" sz="11500" b="1" dirty="0" smtClean="0">
                <a:solidFill>
                  <a:schemeClr val="bg1"/>
                </a:solidFill>
                <a:latin typeface="Sakkal Majalla" panose="02000000000000000000" pitchFamily="2" charset="-78"/>
                <a:cs typeface="Sakkal Majalla" panose="02000000000000000000" pitchFamily="2" charset="-78"/>
              </a:rPr>
              <a:t>s</a:t>
            </a:r>
            <a:r>
              <a:rPr lang="en-US" sz="11500" b="1" dirty="0">
                <a:solidFill>
                  <a:schemeClr val="bg1"/>
                </a:solidFill>
                <a:latin typeface="Sakkal Majalla" panose="02000000000000000000" pitchFamily="2" charset="-78"/>
                <a:cs typeface="Sakkal Majalla" panose="02000000000000000000" pitchFamily="2" charset="-78"/>
              </a:rPr>
              <a:t>t</a:t>
            </a:r>
            <a:r>
              <a:rPr lang="en-US" sz="11500" b="1" dirty="0" smtClean="0">
                <a:solidFill>
                  <a:schemeClr val="bg1"/>
                </a:solidFill>
                <a:latin typeface="Sakkal Majalla" panose="02000000000000000000" pitchFamily="2" charset="-78"/>
                <a:cs typeface="Sakkal Majalla" panose="02000000000000000000" pitchFamily="2" charset="-78"/>
              </a:rPr>
              <a:t>i</a:t>
            </a:r>
            <a:r>
              <a:rPr lang="en-US" sz="11500" b="1" dirty="0">
                <a:solidFill>
                  <a:schemeClr val="bg1"/>
                </a:solidFill>
                <a:latin typeface="Sakkal Majalla" panose="02000000000000000000" pitchFamily="2" charset="-78"/>
                <a:cs typeface="Sakkal Majalla" panose="02000000000000000000" pitchFamily="2" charset="-78"/>
              </a:rPr>
              <a:t>o</a:t>
            </a:r>
            <a:r>
              <a:rPr lang="en-US" sz="11500" b="1" dirty="0" smtClean="0">
                <a:solidFill>
                  <a:schemeClr val="bg1"/>
                </a:solidFill>
                <a:latin typeface="Sakkal Majalla" panose="02000000000000000000" pitchFamily="2" charset="-78"/>
                <a:cs typeface="Sakkal Majalla" panose="02000000000000000000" pitchFamily="2" charset="-78"/>
              </a:rPr>
              <a:t>n</a:t>
            </a:r>
            <a:r>
              <a:rPr lang="en-US" sz="11500" b="1" dirty="0">
                <a:solidFill>
                  <a:schemeClr val="bg1"/>
                </a:solidFill>
                <a:latin typeface="Sakkal Majalla" panose="02000000000000000000" pitchFamily="2" charset="-78"/>
                <a:cs typeface="Sakkal Majalla" panose="02000000000000000000" pitchFamily="2" charset="-78"/>
              </a:rPr>
              <a:t>s</a:t>
            </a:r>
            <a:r>
              <a:rPr lang="en-US" sz="11500" b="1" dirty="0" smtClean="0">
                <a:solidFill>
                  <a:schemeClr val="bg1"/>
                </a:solidFill>
                <a:latin typeface="Sakkal Majalla" panose="02000000000000000000" pitchFamily="2" charset="-78"/>
                <a:cs typeface="Sakkal Majalla" panose="02000000000000000000" pitchFamily="2" charset="-78"/>
              </a:rPr>
              <a:t>?</a:t>
            </a:r>
          </a:p>
        </p:txBody>
      </p:sp>
    </p:spTree>
    <p:extLst>
      <p:ext uri="{BB962C8B-B14F-4D97-AF65-F5344CB8AC3E}">
        <p14:creationId xmlns:p14="http://schemas.microsoft.com/office/powerpoint/2010/main" val="35312467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31000">
              <a:srgbClr val="837F15"/>
            </a:gs>
            <a:gs pos="100000">
              <a:srgbClr val="063E2A"/>
            </a:gs>
          </a:gsLst>
          <a:lin ang="2700000" scaled="1"/>
        </a:gradFill>
        <a:effectLst/>
      </p:bgPr>
    </p:bg>
    <p:spTree>
      <p:nvGrpSpPr>
        <p:cNvPr id="1" name=""/>
        <p:cNvGrpSpPr/>
        <p:nvPr/>
      </p:nvGrpSpPr>
      <p:grpSpPr>
        <a:xfrm>
          <a:off x="0" y="0"/>
          <a:ext cx="0" cy="0"/>
          <a:chOff x="0" y="0"/>
          <a:chExt cx="0" cy="0"/>
        </a:xfrm>
      </p:grpSpPr>
      <p:sp>
        <p:nvSpPr>
          <p:cNvPr id="6" name="Rectangle 5"/>
          <p:cNvSpPr/>
          <p:nvPr/>
        </p:nvSpPr>
        <p:spPr>
          <a:xfrm>
            <a:off x="2" y="0"/>
            <a:ext cx="9138127" cy="6857999"/>
          </a:xfrm>
          <a:prstGeom prst="rect">
            <a:avLst/>
          </a:prstGeom>
          <a:blipFill dpi="0" rotWithShape="1">
            <a:blip r:embed="rId2">
              <a:alphaModFix amt="9000"/>
              <a:extLst>
                <a:ext uri="{28A0092B-C50C-407E-A947-70E740481C1C}">
                  <a14:useLocalDpi xmlns:a14="http://schemas.microsoft.com/office/drawing/2010/main" val="0"/>
                </a:ext>
              </a:extLst>
            </a:blip>
            <a:srcRect/>
            <a:stretch>
              <a:fillRect l="-11684" r="-4516" b="-282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128715898"/>
              </p:ext>
            </p:extLst>
          </p:nvPr>
        </p:nvGraphicFramePr>
        <p:xfrm>
          <a:off x="2" y="1296951"/>
          <a:ext cx="9143999" cy="4232438"/>
        </p:xfrm>
        <a:graphic>
          <a:graphicData uri="http://schemas.openxmlformats.org/drawingml/2006/table">
            <a:tbl>
              <a:tblPr firstRow="1" bandRow="1">
                <a:tableStyleId>{69C7853C-536D-4A76-A0AE-DD22124D55A5}</a:tableStyleId>
              </a:tblPr>
              <a:tblGrid>
                <a:gridCol w="2552131">
                  <a:extLst>
                    <a:ext uri="{9D8B030D-6E8A-4147-A177-3AD203B41FA5}">
                      <a16:colId xmlns="" xmlns:a16="http://schemas.microsoft.com/office/drawing/2014/main" val="3390074152"/>
                    </a:ext>
                  </a:extLst>
                </a:gridCol>
                <a:gridCol w="6591868">
                  <a:extLst>
                    <a:ext uri="{9D8B030D-6E8A-4147-A177-3AD203B41FA5}">
                      <a16:colId xmlns="" xmlns:a16="http://schemas.microsoft.com/office/drawing/2014/main" val="2241224994"/>
                    </a:ext>
                  </a:extLst>
                </a:gridCol>
              </a:tblGrid>
              <a:tr h="630594">
                <a:tc>
                  <a:txBody>
                    <a:bodyPr/>
                    <a:lstStyle/>
                    <a:p>
                      <a:pPr algn="ctr"/>
                      <a:r>
                        <a:rPr lang="en-US" sz="3200" dirty="0" smtClean="0">
                          <a:latin typeface="Sakkal Majalla" panose="02000000000000000000" pitchFamily="2" charset="-78"/>
                          <a:cs typeface="Sakkal Majalla" panose="02000000000000000000" pitchFamily="2" charset="-78"/>
                        </a:rPr>
                        <a:t>Time</a:t>
                      </a:r>
                      <a:endParaRPr lang="en-US" dirty="0">
                        <a:latin typeface="Sakkal Majalla" panose="02000000000000000000" pitchFamily="2" charset="-78"/>
                        <a:cs typeface="Sakkal Majalla" panose="02000000000000000000" pitchFamily="2" charset="-78"/>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C000">
                        <a:alpha val="68000"/>
                      </a:srgbClr>
                    </a:solidFill>
                  </a:tcPr>
                </a:tc>
                <a:tc>
                  <a:txBody>
                    <a:bodyPr/>
                    <a:lstStyle/>
                    <a:p>
                      <a:pPr algn="ctr"/>
                      <a:r>
                        <a:rPr lang="en-US" sz="3200" b="1" i="0" u="none" strike="noStrike" cap="none" dirty="0" smtClean="0">
                          <a:solidFill>
                            <a:schemeClr val="lt1"/>
                          </a:solidFill>
                          <a:latin typeface="Sakkal Majalla" panose="02000000000000000000" pitchFamily="2" charset="-78"/>
                          <a:ea typeface="+mn-ea"/>
                          <a:cs typeface="Sakkal Majalla" panose="02000000000000000000" pitchFamily="2" charset="-78"/>
                          <a:sym typeface="Arial"/>
                        </a:rPr>
                        <a:t>Topics</a:t>
                      </a:r>
                      <a:endParaRPr lang="en-US" sz="3200" b="1" i="0" u="none" strike="noStrike" cap="none" dirty="0">
                        <a:solidFill>
                          <a:schemeClr val="lt1"/>
                        </a:solidFill>
                        <a:latin typeface="Sakkal Majalla" panose="02000000000000000000" pitchFamily="2" charset="-78"/>
                        <a:ea typeface="+mn-ea"/>
                        <a:cs typeface="Sakkal Majalla" panose="02000000000000000000" pitchFamily="2" charset="-78"/>
                        <a:sym typeface="Aria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C000">
                        <a:alpha val="68000"/>
                      </a:srgbClr>
                    </a:solidFill>
                  </a:tcPr>
                </a:tc>
                <a:extLst>
                  <a:ext uri="{0D108BD9-81ED-4DB2-BD59-A6C34878D82A}">
                    <a16:rowId xmlns="" xmlns:a16="http://schemas.microsoft.com/office/drawing/2014/main" val="1843127489"/>
                  </a:ext>
                </a:extLst>
              </a:tr>
              <a:tr h="535592">
                <a:tc>
                  <a:txBody>
                    <a:bodyPr/>
                    <a:lstStyle/>
                    <a:p>
                      <a:pPr algn="ctr"/>
                      <a:r>
                        <a:rPr lang="en-US" sz="2000" dirty="0" smtClean="0">
                          <a:latin typeface="Sakkal Majalla" panose="02000000000000000000" pitchFamily="2" charset="-78"/>
                          <a:cs typeface="Sakkal Majalla" panose="02000000000000000000" pitchFamily="2" charset="-78"/>
                        </a:rPr>
                        <a:t>9:30 AM to 12:30 AM </a:t>
                      </a:r>
                      <a:endParaRPr lang="en-US" sz="2000" dirty="0">
                        <a:latin typeface="Sakkal Majalla" panose="02000000000000000000" pitchFamily="2" charset="-78"/>
                        <a:cs typeface="Sakkal Majalla" panose="02000000000000000000" pitchFamily="2" charset="-78"/>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tc>
                  <a:txBody>
                    <a:bodyPr/>
                    <a:lstStyle/>
                    <a:p>
                      <a:r>
                        <a:rPr lang="en-GB" sz="2000" dirty="0" smtClean="0">
                          <a:latin typeface="Sakkal Majalla" panose="02000000000000000000" pitchFamily="2" charset="-78"/>
                          <a:cs typeface="Sakkal Majalla" panose="02000000000000000000" pitchFamily="2" charset="-78"/>
                        </a:rPr>
                        <a:t>INTRODUCTION TO CONFIGURING A USER  FORM,  USER PORTAL, STYLING THE UI AND  LOCALIZATION</a:t>
                      </a:r>
                      <a:endParaRPr lang="en-US" sz="2000" dirty="0">
                        <a:latin typeface="Sakkal Majalla" panose="02000000000000000000" pitchFamily="2" charset="-78"/>
                        <a:cs typeface="Sakkal Majalla" panose="02000000000000000000" pitchFamily="2" charset="-78"/>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extLst>
                  <a:ext uri="{0D108BD9-81ED-4DB2-BD59-A6C34878D82A}">
                    <a16:rowId xmlns="" xmlns:a16="http://schemas.microsoft.com/office/drawing/2014/main" val="1480441323"/>
                  </a:ext>
                </a:extLst>
              </a:tr>
              <a:tr h="535592">
                <a:tc>
                  <a:txBody>
                    <a:bodyPr/>
                    <a:lstStyle/>
                    <a:p>
                      <a:pPr algn="ctr"/>
                      <a:r>
                        <a:rPr lang="en-GB" sz="2000" dirty="0" smtClean="0">
                          <a:latin typeface="Sakkal Majalla" panose="02000000000000000000" pitchFamily="2" charset="-78"/>
                          <a:cs typeface="Sakkal Majalla" panose="02000000000000000000" pitchFamily="2" charset="-78"/>
                        </a:rPr>
                        <a:t>12:30 PM – 1:30 PM </a:t>
                      </a:r>
                      <a:endParaRPr lang="en-US" sz="2000" dirty="0">
                        <a:latin typeface="Sakkal Majalla" panose="02000000000000000000" pitchFamily="2" charset="-78"/>
                        <a:cs typeface="Sakkal Majalla" panose="02000000000000000000" pitchFamily="2" charset="-78"/>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tc>
                  <a:txBody>
                    <a:bodyPr/>
                    <a:lstStyle/>
                    <a:p>
                      <a:r>
                        <a:rPr lang="en-GB" sz="2000" dirty="0" smtClean="0">
                          <a:latin typeface="Sakkal Majalla" panose="02000000000000000000" pitchFamily="2" charset="-78"/>
                          <a:cs typeface="Sakkal Majalla" panose="02000000000000000000" pitchFamily="2" charset="-78"/>
                        </a:rPr>
                        <a:t>LUNCH BREAK</a:t>
                      </a:r>
                      <a:br>
                        <a:rPr lang="en-GB" sz="2000" dirty="0" smtClean="0">
                          <a:latin typeface="Sakkal Majalla" panose="02000000000000000000" pitchFamily="2" charset="-78"/>
                          <a:cs typeface="Sakkal Majalla" panose="02000000000000000000" pitchFamily="2" charset="-78"/>
                        </a:rPr>
                      </a:br>
                      <a:endParaRPr lang="en-US" sz="2000" dirty="0">
                        <a:latin typeface="Sakkal Majalla" panose="02000000000000000000" pitchFamily="2" charset="-78"/>
                        <a:cs typeface="Sakkal Majalla" panose="02000000000000000000" pitchFamily="2" charset="-78"/>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extLst>
                  <a:ext uri="{0D108BD9-81ED-4DB2-BD59-A6C34878D82A}">
                    <a16:rowId xmlns="" xmlns:a16="http://schemas.microsoft.com/office/drawing/2014/main" val="3353878023"/>
                  </a:ext>
                </a:extLst>
              </a:tr>
              <a:tr h="535592">
                <a:tc>
                  <a:txBody>
                    <a:bodyPr/>
                    <a:lstStyle/>
                    <a:p>
                      <a:pPr algn="ctr"/>
                      <a:r>
                        <a:rPr lang="en-GB" sz="2000" dirty="0" smtClean="0">
                          <a:latin typeface="Sakkal Majalla" panose="02000000000000000000" pitchFamily="2" charset="-78"/>
                          <a:cs typeface="Sakkal Majalla" panose="02000000000000000000" pitchFamily="2" charset="-78"/>
                        </a:rPr>
                        <a:t>1:30 PM – 3:00 PM </a:t>
                      </a:r>
                      <a:endParaRPr lang="en-US" sz="2000" dirty="0">
                        <a:latin typeface="Sakkal Majalla" panose="02000000000000000000" pitchFamily="2" charset="-78"/>
                        <a:cs typeface="Sakkal Majalla" panose="02000000000000000000" pitchFamily="2" charset="-78"/>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tc>
                  <a:txBody>
                    <a:bodyPr/>
                    <a:lstStyle/>
                    <a:p>
                      <a:r>
                        <a:rPr lang="en-US" sz="2000" dirty="0" smtClean="0">
                          <a:latin typeface="Sakkal Majalla" panose="02000000000000000000" pitchFamily="2" charset="-78"/>
                          <a:cs typeface="Sakkal Majalla" panose="02000000000000000000" pitchFamily="2" charset="-78"/>
                        </a:rPr>
                        <a:t>INTRODUCTION TO VALIDATING CASE DATA</a:t>
                      </a:r>
                      <a:endParaRPr lang="en-US" sz="2000" dirty="0">
                        <a:latin typeface="Sakkal Majalla" panose="02000000000000000000" pitchFamily="2" charset="-78"/>
                        <a:cs typeface="Sakkal Majalla" panose="02000000000000000000" pitchFamily="2" charset="-78"/>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extLst>
                  <a:ext uri="{0D108BD9-81ED-4DB2-BD59-A6C34878D82A}">
                    <a16:rowId xmlns="" xmlns:a16="http://schemas.microsoft.com/office/drawing/2014/main" val="122739168"/>
                  </a:ext>
                </a:extLst>
              </a:tr>
              <a:tr h="573266">
                <a:tc>
                  <a:txBody>
                    <a:bodyPr/>
                    <a:lstStyle/>
                    <a:p>
                      <a:pPr algn="ctr"/>
                      <a:r>
                        <a:rPr lang="en-GB" sz="2000" dirty="0" smtClean="0">
                          <a:latin typeface="Sakkal Majalla" panose="02000000000000000000" pitchFamily="2" charset="-78"/>
                          <a:cs typeface="Sakkal Majalla" panose="02000000000000000000" pitchFamily="2" charset="-78"/>
                        </a:rPr>
                        <a:t>3:00 PM – 3:30 PM </a:t>
                      </a:r>
                      <a:endParaRPr lang="en-US" sz="2000" dirty="0">
                        <a:latin typeface="Sakkal Majalla" panose="02000000000000000000" pitchFamily="2" charset="-78"/>
                        <a:cs typeface="Sakkal Majalla" panose="02000000000000000000" pitchFamily="2" charset="-78"/>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tc>
                  <a:txBody>
                    <a:bodyPr/>
                    <a:lstStyle/>
                    <a:p>
                      <a:r>
                        <a:rPr lang="en-GB" sz="2000" dirty="0" smtClean="0">
                          <a:latin typeface="Sakkal Majalla" panose="02000000000000000000" pitchFamily="2" charset="-78"/>
                          <a:cs typeface="Sakkal Majalla" panose="02000000000000000000" pitchFamily="2" charset="-78"/>
                        </a:rPr>
                        <a:t>COFFEE BREAK</a:t>
                      </a:r>
                      <a:endParaRPr lang="en-US" sz="2000" dirty="0">
                        <a:latin typeface="Sakkal Majalla" panose="02000000000000000000" pitchFamily="2" charset="-78"/>
                        <a:cs typeface="Sakkal Majalla" panose="02000000000000000000" pitchFamily="2" charset="-78"/>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extLst>
                  <a:ext uri="{0D108BD9-81ED-4DB2-BD59-A6C34878D82A}">
                    <a16:rowId xmlns="" xmlns:a16="http://schemas.microsoft.com/office/drawing/2014/main" val="1524251006"/>
                  </a:ext>
                </a:extLst>
              </a:tr>
              <a:tr h="573266">
                <a:tc>
                  <a:txBody>
                    <a:bodyPr/>
                    <a:lstStyle/>
                    <a:p>
                      <a:pPr algn="ctr"/>
                      <a:r>
                        <a:rPr lang="en-GB" sz="2000" dirty="0" smtClean="0">
                          <a:latin typeface="Sakkal Majalla" panose="02000000000000000000" pitchFamily="2" charset="-78"/>
                          <a:cs typeface="Sakkal Majalla" panose="02000000000000000000" pitchFamily="2" charset="-78"/>
                        </a:rPr>
                        <a:t>3:30PM – 5:30PM </a:t>
                      </a:r>
                      <a:endParaRPr lang="en-US" sz="2000" dirty="0">
                        <a:latin typeface="Sakkal Majalla" panose="02000000000000000000" pitchFamily="2" charset="-78"/>
                        <a:cs typeface="Sakkal Majalla" panose="02000000000000000000" pitchFamily="2" charset="-78"/>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000" dirty="0" smtClean="0">
                          <a:latin typeface="Sakkal Majalla" panose="02000000000000000000" pitchFamily="2" charset="-78"/>
                          <a:cs typeface="Sakkal Majalla" panose="02000000000000000000" pitchFamily="2" charset="-78"/>
                        </a:rPr>
                        <a:t>ACTIVITES, DATA TRANSFORM,DECISION RULES AND DATA PAGES</a:t>
                      </a:r>
                      <a:endParaRPr lang="en-US" sz="2000" dirty="0">
                        <a:latin typeface="Sakkal Majalla" panose="02000000000000000000" pitchFamily="2" charset="-78"/>
                        <a:cs typeface="Sakkal Majalla" panose="02000000000000000000" pitchFamily="2" charset="-78"/>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extLst>
                  <a:ext uri="{0D108BD9-81ED-4DB2-BD59-A6C34878D82A}">
                    <a16:rowId xmlns="" xmlns:a16="http://schemas.microsoft.com/office/drawing/2014/main" val="3468447593"/>
                  </a:ext>
                </a:extLst>
              </a:tr>
              <a:tr h="517640">
                <a:tc>
                  <a:txBody>
                    <a:bodyPr/>
                    <a:lstStyle/>
                    <a:p>
                      <a:pPr algn="ctr"/>
                      <a:r>
                        <a:rPr lang="en-GB" sz="2000" dirty="0" smtClean="0">
                          <a:latin typeface="Sakkal Majalla" panose="02000000000000000000" pitchFamily="2" charset="-78"/>
                          <a:cs typeface="Sakkal Majalla" panose="02000000000000000000" pitchFamily="2" charset="-78"/>
                        </a:rPr>
                        <a:t>5:30PM – 6:00PM </a:t>
                      </a:r>
                      <a:endParaRPr lang="en-US" sz="2000" dirty="0">
                        <a:latin typeface="Sakkal Majalla" panose="02000000000000000000" pitchFamily="2" charset="-78"/>
                        <a:cs typeface="Sakkal Majalla" panose="02000000000000000000" pitchFamily="2" charset="-78"/>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C000">
                        <a:alpha val="68000"/>
                      </a:srgbClr>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000" dirty="0" smtClean="0">
                          <a:latin typeface="Sakkal Majalla" panose="02000000000000000000" pitchFamily="2" charset="-78"/>
                          <a:cs typeface="Sakkal Majalla" panose="02000000000000000000" pitchFamily="2" charset="-78"/>
                        </a:rPr>
                        <a:t>Q&amp;A</a:t>
                      </a:r>
                      <a:endParaRPr lang="en-US" sz="2000" dirty="0">
                        <a:latin typeface="Sakkal Majalla" panose="02000000000000000000" pitchFamily="2" charset="-78"/>
                        <a:cs typeface="Sakkal Majalla" panose="02000000000000000000" pitchFamily="2" charset="-78"/>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C000">
                        <a:alpha val="68000"/>
                      </a:srgbClr>
                    </a:solidFill>
                  </a:tcPr>
                </a:tc>
                <a:extLst>
                  <a:ext uri="{0D108BD9-81ED-4DB2-BD59-A6C34878D82A}">
                    <a16:rowId xmlns="" xmlns:a16="http://schemas.microsoft.com/office/drawing/2014/main" val="2699145086"/>
                  </a:ext>
                </a:extLst>
              </a:tr>
            </a:tbl>
          </a:graphicData>
        </a:graphic>
      </p:graphicFrame>
      <p:sp>
        <p:nvSpPr>
          <p:cNvPr id="5" name="Title 1"/>
          <p:cNvSpPr>
            <a:spLocks noGrp="1"/>
          </p:cNvSpPr>
          <p:nvPr>
            <p:ph type="title"/>
          </p:nvPr>
        </p:nvSpPr>
        <p:spPr>
          <a:xfrm>
            <a:off x="-313899" y="629492"/>
            <a:ext cx="7055893" cy="667459"/>
          </a:xfrm>
        </p:spPr>
        <p:txBody>
          <a:bodyPr>
            <a:noAutofit/>
          </a:bodyPr>
          <a:lstStyle/>
          <a:p>
            <a:pPr algn="ctr"/>
            <a:r>
              <a:rPr lang="en-US" sz="4800" b="1" dirty="0">
                <a:solidFill>
                  <a:schemeClr val="bg1"/>
                </a:solidFill>
                <a:latin typeface="Sakkal Majalla" panose="02000000000000000000" pitchFamily="2" charset="-78"/>
                <a:cs typeface="Sakkal Majalla" panose="02000000000000000000" pitchFamily="2" charset="-78"/>
              </a:rPr>
              <a:t> Day </a:t>
            </a:r>
            <a:r>
              <a:rPr lang="en-US" sz="4800" b="1" dirty="0" smtClean="0">
                <a:solidFill>
                  <a:schemeClr val="bg1"/>
                </a:solidFill>
                <a:latin typeface="Sakkal Majalla" panose="02000000000000000000" pitchFamily="2" charset="-78"/>
                <a:cs typeface="Sakkal Majalla" panose="02000000000000000000" pitchFamily="2" charset="-78"/>
              </a:rPr>
              <a:t>2- </a:t>
            </a:r>
            <a:r>
              <a:rPr lang="en-US" sz="4800" b="1" dirty="0">
                <a:solidFill>
                  <a:schemeClr val="bg1"/>
                </a:solidFill>
                <a:latin typeface="Sakkal Majalla" panose="02000000000000000000" pitchFamily="2" charset="-78"/>
                <a:cs typeface="Sakkal Majalla" panose="02000000000000000000" pitchFamily="2" charset="-78"/>
              </a:rPr>
              <a:t>Agenda &amp;  Introductions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015612">
            <a:off x="7438031" y="320117"/>
            <a:ext cx="1286209" cy="1286209"/>
          </a:xfrm>
          <a:prstGeom prst="rect">
            <a:avLst/>
          </a:prstGeom>
        </p:spPr>
      </p:pic>
      <p:sp>
        <p:nvSpPr>
          <p:cNvPr id="8" name="Rectangle 7"/>
          <p:cNvSpPr/>
          <p:nvPr/>
        </p:nvSpPr>
        <p:spPr>
          <a:xfrm>
            <a:off x="2" y="5984996"/>
            <a:ext cx="9143998" cy="873003"/>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cstate="print">
            <a:duotone>
              <a:prstClr val="black"/>
              <a:schemeClr val="bg1">
                <a:tint val="45000"/>
                <a:satMod val="400000"/>
              </a:schemeClr>
            </a:duotone>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63773" y="6025028"/>
            <a:ext cx="1092517" cy="792936"/>
          </a:xfrm>
          <a:prstGeom prst="rect">
            <a:avLst/>
          </a:prstGeom>
          <a:effectLst>
            <a:glow>
              <a:schemeClr val="bg1"/>
            </a:glow>
          </a:effec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4681" y="6083942"/>
            <a:ext cx="1808328" cy="675109"/>
          </a:xfrm>
          <a:prstGeom prst="rect">
            <a:avLst/>
          </a:prstGeom>
        </p:spPr>
      </p:pic>
    </p:spTree>
    <p:extLst>
      <p:ext uri="{BB962C8B-B14F-4D97-AF65-F5344CB8AC3E}">
        <p14:creationId xmlns:p14="http://schemas.microsoft.com/office/powerpoint/2010/main" val="40002678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31000">
              <a:srgbClr val="837F15"/>
            </a:gs>
            <a:gs pos="100000">
              <a:srgbClr val="063E2A"/>
            </a:gs>
          </a:gsLst>
          <a:lin ang="2700000" scaled="1"/>
        </a:gradFill>
        <a:effectLst/>
      </p:bgPr>
    </p:bg>
    <p:spTree>
      <p:nvGrpSpPr>
        <p:cNvPr id="1" name=""/>
        <p:cNvGrpSpPr/>
        <p:nvPr/>
      </p:nvGrpSpPr>
      <p:grpSpPr>
        <a:xfrm>
          <a:off x="0" y="0"/>
          <a:ext cx="0" cy="0"/>
          <a:chOff x="0" y="0"/>
          <a:chExt cx="0" cy="0"/>
        </a:xfrm>
      </p:grpSpPr>
      <p:sp>
        <p:nvSpPr>
          <p:cNvPr id="7" name="Rectangle 6"/>
          <p:cNvSpPr/>
          <p:nvPr/>
        </p:nvSpPr>
        <p:spPr>
          <a:xfrm>
            <a:off x="1781034" y="-136478"/>
            <a:ext cx="7185546" cy="6796584"/>
          </a:xfrm>
          <a:prstGeom prst="rect">
            <a:avLst/>
          </a:prstGeom>
          <a:blipFill dpi="0" rotWithShape="1">
            <a:blip r:embed="rId2">
              <a:alphaModFix amt="78000"/>
              <a:extLst>
                <a:ext uri="{28A0092B-C50C-407E-A947-70E740481C1C}">
                  <a14:useLocalDpi xmlns:a14="http://schemas.microsoft.com/office/drawing/2010/main" val="0"/>
                </a:ext>
              </a:extLst>
            </a:blip>
            <a:srcRect/>
            <a:stretch>
              <a:fillRect t="-1" r="-31470" b="-231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91069" y="5711046"/>
            <a:ext cx="1307626" cy="949060"/>
          </a:xfrm>
          <a:prstGeom prst="rect">
            <a:avLst/>
          </a:prstGeom>
          <a:effectLst>
            <a:glow>
              <a:schemeClr val="bg1"/>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8" name="Rectangle 7"/>
          <p:cNvSpPr/>
          <p:nvPr/>
        </p:nvSpPr>
        <p:spPr>
          <a:xfrm>
            <a:off x="287809" y="1631660"/>
            <a:ext cx="7315200" cy="2554545"/>
          </a:xfrm>
          <a:prstGeom prst="rect">
            <a:avLst/>
          </a:prstGeom>
        </p:spPr>
        <p:txBody>
          <a:bodyPr wrap="square">
            <a:spAutoFit/>
          </a:bodyPr>
          <a:lstStyle/>
          <a:p>
            <a:r>
              <a:rPr lang="en-GB" sz="4000" b="1" u="sng" dirty="0">
                <a:solidFill>
                  <a:schemeClr val="bg1"/>
                </a:solidFill>
                <a:latin typeface="Sakkal Majalla" panose="02000000000000000000" pitchFamily="2" charset="-78"/>
                <a:cs typeface="Sakkal Majalla" panose="02000000000000000000" pitchFamily="2" charset="-78"/>
              </a:rPr>
              <a:t>INTRODUCTION TO CONFIGURING </a:t>
            </a:r>
            <a:endParaRPr lang="en-GB" sz="4000" b="1" u="sng" dirty="0" smtClean="0">
              <a:solidFill>
                <a:schemeClr val="bg1"/>
              </a:solidFill>
              <a:latin typeface="Sakkal Majalla" panose="02000000000000000000" pitchFamily="2" charset="-78"/>
              <a:cs typeface="Sakkal Majalla" panose="02000000000000000000" pitchFamily="2" charset="-78"/>
            </a:endParaRPr>
          </a:p>
          <a:p>
            <a:pPr marL="571500" indent="-571500">
              <a:buFont typeface="Arial" panose="020B0604020202020204" pitchFamily="34" charset="0"/>
              <a:buChar char="•"/>
            </a:pPr>
            <a:r>
              <a:rPr lang="en-GB" sz="4000" dirty="0" smtClean="0">
                <a:solidFill>
                  <a:schemeClr val="bg1"/>
                </a:solidFill>
                <a:latin typeface="Sakkal Majalla" panose="02000000000000000000" pitchFamily="2" charset="-78"/>
                <a:cs typeface="Sakkal Majalla" panose="02000000000000000000" pitchFamily="2" charset="-78"/>
              </a:rPr>
              <a:t>A </a:t>
            </a:r>
            <a:r>
              <a:rPr lang="en-GB" sz="4000" dirty="0">
                <a:solidFill>
                  <a:schemeClr val="bg1"/>
                </a:solidFill>
                <a:latin typeface="Sakkal Majalla" panose="02000000000000000000" pitchFamily="2" charset="-78"/>
                <a:cs typeface="Sakkal Majalla" panose="02000000000000000000" pitchFamily="2" charset="-78"/>
              </a:rPr>
              <a:t>USER </a:t>
            </a:r>
            <a:r>
              <a:rPr lang="en-GB" sz="4000" dirty="0" smtClean="0">
                <a:solidFill>
                  <a:schemeClr val="bg1"/>
                </a:solidFill>
                <a:latin typeface="Sakkal Majalla" panose="02000000000000000000" pitchFamily="2" charset="-78"/>
                <a:cs typeface="Sakkal Majalla" panose="02000000000000000000" pitchFamily="2" charset="-78"/>
              </a:rPr>
              <a:t>FORM</a:t>
            </a:r>
          </a:p>
          <a:p>
            <a:pPr marL="571500" indent="-571500">
              <a:buFont typeface="Arial" panose="020B0604020202020204" pitchFamily="34" charset="0"/>
              <a:buChar char="•"/>
            </a:pPr>
            <a:r>
              <a:rPr lang="en-GB" sz="4000" dirty="0" smtClean="0">
                <a:solidFill>
                  <a:schemeClr val="bg1"/>
                </a:solidFill>
                <a:latin typeface="Sakkal Majalla" panose="02000000000000000000" pitchFamily="2" charset="-78"/>
                <a:cs typeface="Sakkal Majalla" panose="02000000000000000000" pitchFamily="2" charset="-78"/>
              </a:rPr>
              <a:t>USER PORTAL</a:t>
            </a:r>
          </a:p>
          <a:p>
            <a:pPr marL="571500" indent="-571500">
              <a:buFont typeface="Arial" panose="020B0604020202020204" pitchFamily="34" charset="0"/>
              <a:buChar char="•"/>
            </a:pPr>
            <a:r>
              <a:rPr lang="en-GB" sz="4000" dirty="0" smtClean="0">
                <a:solidFill>
                  <a:schemeClr val="bg1"/>
                </a:solidFill>
                <a:latin typeface="Sakkal Majalla" panose="02000000000000000000" pitchFamily="2" charset="-78"/>
                <a:cs typeface="Sakkal Majalla" panose="02000000000000000000" pitchFamily="2" charset="-78"/>
              </a:rPr>
              <a:t>STYLING </a:t>
            </a:r>
            <a:r>
              <a:rPr lang="en-GB" sz="4000" dirty="0">
                <a:solidFill>
                  <a:schemeClr val="bg1"/>
                </a:solidFill>
                <a:latin typeface="Sakkal Majalla" panose="02000000000000000000" pitchFamily="2" charset="-78"/>
                <a:cs typeface="Sakkal Majalla" panose="02000000000000000000" pitchFamily="2" charset="-78"/>
              </a:rPr>
              <a:t>THE UI </a:t>
            </a:r>
            <a:r>
              <a:rPr lang="en-GB" sz="4000" dirty="0" smtClean="0">
                <a:solidFill>
                  <a:schemeClr val="bg1"/>
                </a:solidFill>
                <a:latin typeface="Sakkal Majalla" panose="02000000000000000000" pitchFamily="2" charset="-78"/>
                <a:cs typeface="Sakkal Majalla" panose="02000000000000000000" pitchFamily="2" charset="-78"/>
              </a:rPr>
              <a:t>AND LOCALIZATION</a:t>
            </a:r>
            <a:endParaRPr lang="en-US" sz="3600" dirty="0">
              <a:solidFill>
                <a:schemeClr val="bg1"/>
              </a:solidFill>
              <a:latin typeface="Sakkal Majalla" panose="02000000000000000000" pitchFamily="2" charset="-78"/>
              <a:cs typeface="Sakkal Majalla" panose="02000000000000000000" pitchFamily="2" charset="-78"/>
            </a:endParaRPr>
          </a:p>
        </p:txBody>
      </p:sp>
      <p:sp>
        <p:nvSpPr>
          <p:cNvPr id="9" name="Rectangle 8"/>
          <p:cNvSpPr/>
          <p:nvPr/>
        </p:nvSpPr>
        <p:spPr>
          <a:xfrm>
            <a:off x="191069" y="241826"/>
            <a:ext cx="2924198" cy="584775"/>
          </a:xfrm>
          <a:prstGeom prst="rect">
            <a:avLst/>
          </a:prstGeom>
        </p:spPr>
        <p:txBody>
          <a:bodyPr wrap="none">
            <a:spAutoFit/>
          </a:bodyPr>
          <a:lstStyle/>
          <a:p>
            <a:r>
              <a:rPr lang="en-GB" sz="3200" dirty="0" smtClean="0">
                <a:solidFill>
                  <a:schemeClr val="bg1"/>
                </a:solidFill>
                <a:latin typeface="Sakkal Majalla" panose="02000000000000000000" pitchFamily="2" charset="-78"/>
                <a:cs typeface="Sakkal Majalla" panose="02000000000000000000" pitchFamily="2" charset="-78"/>
              </a:rPr>
              <a:t>9:30 AM – 10:30 AM </a:t>
            </a:r>
            <a:endParaRPr lang="en-US" sz="3200" dirty="0"/>
          </a:p>
        </p:txBody>
      </p:sp>
    </p:spTree>
    <p:extLst>
      <p:ext uri="{BB962C8B-B14F-4D97-AF65-F5344CB8AC3E}">
        <p14:creationId xmlns:p14="http://schemas.microsoft.com/office/powerpoint/2010/main" val="42844049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31000">
              <a:srgbClr val="837F15"/>
            </a:gs>
            <a:gs pos="100000">
              <a:srgbClr val="063E2A"/>
            </a:gs>
          </a:gsLst>
          <a:lin ang="2700000" scaled="1"/>
        </a:gradFill>
        <a:effectLst/>
      </p:bgPr>
    </p:bg>
    <p:spTree>
      <p:nvGrpSpPr>
        <p:cNvPr id="1" name=""/>
        <p:cNvGrpSpPr/>
        <p:nvPr/>
      </p:nvGrpSpPr>
      <p:grpSpPr>
        <a:xfrm>
          <a:off x="0" y="0"/>
          <a:ext cx="0" cy="0"/>
          <a:chOff x="0" y="0"/>
          <a:chExt cx="0" cy="0"/>
        </a:xfrm>
      </p:grpSpPr>
      <p:sp>
        <p:nvSpPr>
          <p:cNvPr id="4" name="Rectangle 3"/>
          <p:cNvSpPr/>
          <p:nvPr/>
        </p:nvSpPr>
        <p:spPr>
          <a:xfrm>
            <a:off x="2511188" y="-136478"/>
            <a:ext cx="6455392" cy="6796584"/>
          </a:xfrm>
          <a:prstGeom prst="rect">
            <a:avLst/>
          </a:prstGeom>
          <a:blipFill dpi="0" rotWithShape="1">
            <a:blip r:embed="rId2">
              <a:alphaModFix amt="78000"/>
              <a:extLst>
                <a:ext uri="{28A0092B-C50C-407E-A947-70E740481C1C}">
                  <a14:useLocalDpi xmlns:a14="http://schemas.microsoft.com/office/drawing/2010/main" val="0"/>
                </a:ext>
              </a:extLst>
            </a:blip>
            <a:srcRect/>
            <a:stretch>
              <a:fillRect t="-1" r="-31470" b="-231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91069" y="5711046"/>
            <a:ext cx="1307626" cy="949060"/>
          </a:xfrm>
          <a:prstGeom prst="rect">
            <a:avLst/>
          </a:prstGeom>
          <a:effectLst>
            <a:glow>
              <a:schemeClr val="bg1"/>
            </a:glo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8" name="Title 1">
            <a:extLst>
              <a:ext uri="{FF2B5EF4-FFF2-40B4-BE49-F238E27FC236}">
                <a16:creationId xmlns="" xmlns:a16="http://schemas.microsoft.com/office/drawing/2014/main" id="{27C0FC4B-1966-44C3-85D2-257E7D8D87A3}"/>
              </a:ext>
            </a:extLst>
          </p:cNvPr>
          <p:cNvSpPr>
            <a:spLocks noGrp="1"/>
          </p:cNvSpPr>
          <p:nvPr>
            <p:ph type="title"/>
          </p:nvPr>
        </p:nvSpPr>
        <p:spPr>
          <a:xfrm>
            <a:off x="-54590" y="-12644"/>
            <a:ext cx="9186874" cy="1332879"/>
          </a:xfrm>
        </p:spPr>
        <p:txBody>
          <a:bodyPr>
            <a:noAutofit/>
          </a:bodyPr>
          <a:lstStyle/>
          <a:p>
            <a:pPr algn="ctr"/>
            <a:r>
              <a:rPr lang="en-US" sz="4000" b="1" u="sng" dirty="0" smtClean="0">
                <a:solidFill>
                  <a:schemeClr val="bg1"/>
                </a:solidFill>
                <a:latin typeface="Sakkal Majalla" panose="02000000000000000000" pitchFamily="2" charset="-78"/>
                <a:cs typeface="Sakkal Majalla" panose="02000000000000000000" pitchFamily="2" charset="-78"/>
              </a:rPr>
              <a:t>INTRODUCTION TO CONFIGURING A USER FORM</a:t>
            </a:r>
            <a:endParaRPr lang="en-GB" sz="4000" b="1" u="sng" dirty="0">
              <a:solidFill>
                <a:schemeClr val="bg1"/>
              </a:solidFill>
              <a:latin typeface="Sakkal Majalla" panose="02000000000000000000" pitchFamily="2" charset="-78"/>
              <a:cs typeface="Sakkal Majalla" panose="02000000000000000000" pitchFamily="2" charset="-78"/>
            </a:endParaRPr>
          </a:p>
        </p:txBody>
      </p:sp>
      <p:sp>
        <p:nvSpPr>
          <p:cNvPr id="9" name="Google Shape;153;p20">
            <a:extLst>
              <a:ext uri="{FF2B5EF4-FFF2-40B4-BE49-F238E27FC236}">
                <a16:creationId xmlns="" xmlns:a16="http://schemas.microsoft.com/office/drawing/2014/main" id="{3B4C8E73-9713-4665-902F-CC793902697A}"/>
              </a:ext>
            </a:extLst>
          </p:cNvPr>
          <p:cNvSpPr txBox="1">
            <a:spLocks/>
          </p:cNvSpPr>
          <p:nvPr/>
        </p:nvSpPr>
        <p:spPr>
          <a:xfrm>
            <a:off x="0" y="1540135"/>
            <a:ext cx="9132284" cy="3731112"/>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latin typeface="Sakkal Majalla" panose="02000000000000000000" pitchFamily="2" charset="-78"/>
                <a:cs typeface="Sakkal Majalla" panose="02000000000000000000" pitchFamily="2" charset="-78"/>
              </a:rPr>
              <a:t>Good user interface (UI) design considers the impact of device size and how users interact with their devices.</a:t>
            </a:r>
          </a:p>
          <a:p>
            <a:r>
              <a:rPr lang="en-US" dirty="0">
                <a:solidFill>
                  <a:schemeClr val="bg1"/>
                </a:solidFill>
                <a:latin typeface="Sakkal Majalla" panose="02000000000000000000" pitchFamily="2" charset="-78"/>
                <a:cs typeface="Sakkal Majalla" panose="02000000000000000000" pitchFamily="2" charset="-78"/>
              </a:rPr>
              <a:t>Consider an application with a screen resolution fixed to accommodate a tablet device. Users with tablets can easily use the application.</a:t>
            </a:r>
          </a:p>
          <a:p>
            <a:r>
              <a:rPr lang="en-US" dirty="0">
                <a:solidFill>
                  <a:schemeClr val="bg1"/>
                </a:solidFill>
                <a:latin typeface="Sakkal Majalla" panose="02000000000000000000" pitchFamily="2" charset="-78"/>
                <a:cs typeface="Sakkal Majalla" panose="02000000000000000000" pitchFamily="2" charset="-78"/>
              </a:rPr>
              <a:t>Users accessing the application with laptops might find the screen resolution too small to read.</a:t>
            </a:r>
          </a:p>
          <a:p>
            <a:r>
              <a:rPr lang="en-US" dirty="0">
                <a:solidFill>
                  <a:schemeClr val="bg1"/>
                </a:solidFill>
                <a:latin typeface="Sakkal Majalla" panose="02000000000000000000" pitchFamily="2" charset="-78"/>
                <a:cs typeface="Sakkal Majalla" panose="02000000000000000000" pitchFamily="2" charset="-78"/>
              </a:rPr>
              <a:t>Users with mobile phones might not be able to use the application. Effective UI accounts for all of these interactions</a:t>
            </a:r>
            <a:r>
              <a:rPr lang="en-US" dirty="0" smtClean="0">
                <a:solidFill>
                  <a:schemeClr val="bg1"/>
                </a:solidFill>
                <a:latin typeface="Sakkal Majalla" panose="02000000000000000000" pitchFamily="2" charset="-78"/>
                <a:cs typeface="Sakkal Majalla" panose="02000000000000000000" pitchFamily="2" charset="-78"/>
              </a:rPr>
              <a:t>.</a:t>
            </a:r>
            <a:endParaRPr lang="en-GB" dirty="0" smtClean="0">
              <a:solidFill>
                <a:schemeClr val="bg1"/>
              </a:solidFill>
              <a:latin typeface="Sakkal Majalla" panose="02000000000000000000" pitchFamily="2" charset="-78"/>
              <a:cs typeface="Sakkal Majalla" panose="02000000000000000000" pitchFamily="2" charset="-78"/>
            </a:endParaRPr>
          </a:p>
          <a:p>
            <a:pPr marL="38100" indent="0">
              <a:buFont typeface="Arial" panose="020B0604020202020204" pitchFamily="34" charset="0"/>
              <a:buNone/>
            </a:pPr>
            <a:endParaRPr lang="en-GB" dirty="0" smtClean="0">
              <a:solidFill>
                <a:schemeClr val="bg1"/>
              </a:solidFill>
              <a:latin typeface="Sakkal Majalla" panose="02000000000000000000" pitchFamily="2" charset="-78"/>
              <a:cs typeface="Sakkal Majalla" panose="02000000000000000000" pitchFamily="2" charset="-78"/>
            </a:endParaRPr>
          </a:p>
          <a:p>
            <a:pPr marL="38100" indent="0">
              <a:buFont typeface="Arial" panose="020B0604020202020204" pitchFamily="34" charset="0"/>
              <a:buNone/>
            </a:pPr>
            <a:endParaRPr lang="en-GB" b="1" dirty="0">
              <a:solidFill>
                <a:schemeClr val="bg1"/>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722890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31000">
              <a:srgbClr val="837F15"/>
            </a:gs>
            <a:gs pos="100000">
              <a:srgbClr val="063E2A"/>
            </a:gs>
          </a:gsLst>
          <a:lin ang="2700000" scaled="1"/>
        </a:gradFill>
        <a:effectLst/>
      </p:bgPr>
    </p:bg>
    <p:spTree>
      <p:nvGrpSpPr>
        <p:cNvPr id="1" name=""/>
        <p:cNvGrpSpPr/>
        <p:nvPr/>
      </p:nvGrpSpPr>
      <p:grpSpPr>
        <a:xfrm>
          <a:off x="0" y="0"/>
          <a:ext cx="0" cy="0"/>
          <a:chOff x="0" y="0"/>
          <a:chExt cx="0" cy="0"/>
        </a:xfrm>
      </p:grpSpPr>
      <p:sp>
        <p:nvSpPr>
          <p:cNvPr id="4" name="Rectangle 3"/>
          <p:cNvSpPr/>
          <p:nvPr/>
        </p:nvSpPr>
        <p:spPr>
          <a:xfrm>
            <a:off x="2661312" y="-136478"/>
            <a:ext cx="6305267" cy="6796584"/>
          </a:xfrm>
          <a:prstGeom prst="rect">
            <a:avLst/>
          </a:prstGeom>
          <a:blipFill dpi="0" rotWithShape="1">
            <a:blip r:embed="rId2">
              <a:alphaModFix amt="78000"/>
              <a:extLst>
                <a:ext uri="{28A0092B-C50C-407E-A947-70E740481C1C}">
                  <a14:useLocalDpi xmlns:a14="http://schemas.microsoft.com/office/drawing/2010/main" val="0"/>
                </a:ext>
              </a:extLst>
            </a:blip>
            <a:srcRect/>
            <a:stretch>
              <a:fillRect t="-1" r="-31470" b="-231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894868" y="5917202"/>
            <a:ext cx="1023582" cy="742904"/>
          </a:xfrm>
          <a:prstGeom prst="rect">
            <a:avLst/>
          </a:prstGeom>
          <a:effectLst>
            <a:glow>
              <a:schemeClr val="bg1"/>
            </a:glow>
          </a:effectLst>
        </p:spPr>
      </p:pic>
      <p:sp>
        <p:nvSpPr>
          <p:cNvPr id="8" name="Title 1">
            <a:extLst>
              <a:ext uri="{FF2B5EF4-FFF2-40B4-BE49-F238E27FC236}">
                <a16:creationId xmlns="" xmlns:a16="http://schemas.microsoft.com/office/drawing/2014/main" id="{2B8BA2EE-6EE1-42D8-BF46-64A9E03C3B86}"/>
              </a:ext>
            </a:extLst>
          </p:cNvPr>
          <p:cNvSpPr>
            <a:spLocks noGrp="1"/>
          </p:cNvSpPr>
          <p:nvPr>
            <p:ph type="title"/>
          </p:nvPr>
        </p:nvSpPr>
        <p:spPr>
          <a:xfrm>
            <a:off x="0" y="59789"/>
            <a:ext cx="4155141" cy="757657"/>
          </a:xfrm>
        </p:spPr>
        <p:txBody>
          <a:bodyPr>
            <a:noAutofit/>
          </a:bodyPr>
          <a:lstStyle/>
          <a:p>
            <a:r>
              <a:rPr lang="en-GB" sz="4000" b="1" u="sng" dirty="0" smtClean="0">
                <a:solidFill>
                  <a:schemeClr val="bg1"/>
                </a:solidFill>
                <a:latin typeface="Sakkal Majalla" panose="02000000000000000000" pitchFamily="2" charset="-78"/>
                <a:cs typeface="Sakkal Majalla" panose="02000000000000000000" pitchFamily="2" charset="-78"/>
              </a:rPr>
              <a:t>SECTION RULES</a:t>
            </a:r>
            <a:endParaRPr lang="en-GB" sz="4000" b="1" u="sng" dirty="0">
              <a:solidFill>
                <a:schemeClr val="bg1"/>
              </a:solidFill>
              <a:latin typeface="Sakkal Majalla" panose="02000000000000000000" pitchFamily="2" charset="-78"/>
              <a:cs typeface="Sakkal Majalla" panose="02000000000000000000" pitchFamily="2" charset="-78"/>
            </a:endParaRPr>
          </a:p>
        </p:txBody>
      </p:sp>
      <p:sp>
        <p:nvSpPr>
          <p:cNvPr id="2" name="Rectangle 1"/>
          <p:cNvSpPr/>
          <p:nvPr/>
        </p:nvSpPr>
        <p:spPr>
          <a:xfrm>
            <a:off x="0" y="880373"/>
            <a:ext cx="9144000" cy="2677656"/>
          </a:xfrm>
          <a:prstGeom prst="rect">
            <a:avLst/>
          </a:prstGeom>
        </p:spPr>
        <p:txBody>
          <a:bodyPr wrap="square">
            <a:spAutoFit/>
          </a:bodyPr>
          <a:lstStyle/>
          <a:p>
            <a:r>
              <a:rPr lang="en-US" sz="2800" dirty="0">
                <a:solidFill>
                  <a:schemeClr val="bg1"/>
                </a:solidFill>
                <a:latin typeface="Sakkal Majalla" panose="02000000000000000000" pitchFamily="2" charset="-78"/>
                <a:cs typeface="Sakkal Majalla" panose="02000000000000000000" pitchFamily="2" charset="-78"/>
              </a:rPr>
              <a:t>In Pega, you build user forms with ”s</a:t>
            </a:r>
            <a:r>
              <a:rPr lang="en-US" sz="2800" b="1" dirty="0">
                <a:solidFill>
                  <a:schemeClr val="bg1"/>
                </a:solidFill>
                <a:latin typeface="Sakkal Majalla" panose="02000000000000000000" pitchFamily="2" charset="-78"/>
                <a:cs typeface="Sakkal Majalla" panose="02000000000000000000" pitchFamily="2" charset="-78"/>
              </a:rPr>
              <a:t>ections”</a:t>
            </a:r>
            <a:r>
              <a:rPr lang="en-US" sz="2800" dirty="0">
                <a:solidFill>
                  <a:schemeClr val="bg1"/>
                </a:solidFill>
                <a:latin typeface="Sakkal Majalla" panose="02000000000000000000" pitchFamily="2" charset="-78"/>
                <a:cs typeface="Sakkal Majalla" panose="02000000000000000000" pitchFamily="2" charset="-78"/>
              </a:rPr>
              <a:t>. Sections group information and functionality by context and purpose</a:t>
            </a:r>
            <a:r>
              <a:rPr lang="en-US" sz="2800" dirty="0" smtClean="0">
                <a:solidFill>
                  <a:schemeClr val="bg1"/>
                </a:solidFill>
                <a:latin typeface="Sakkal Majalla" panose="02000000000000000000" pitchFamily="2" charset="-78"/>
                <a:cs typeface="Sakkal Majalla" panose="02000000000000000000" pitchFamily="2" charset="-78"/>
              </a:rPr>
              <a:t>.</a:t>
            </a:r>
          </a:p>
          <a:p>
            <a:r>
              <a:rPr lang="en-US" sz="2800" dirty="0">
                <a:solidFill>
                  <a:schemeClr val="bg1"/>
                </a:solidFill>
                <a:latin typeface="Sakkal Majalla" panose="02000000000000000000" pitchFamily="2" charset="-78"/>
                <a:cs typeface="Sakkal Majalla" panose="02000000000000000000" pitchFamily="2" charset="-78"/>
              </a:rPr>
              <a:t>Inside a section, you organize UI elements with ”layouts”. </a:t>
            </a:r>
          </a:p>
          <a:p>
            <a:r>
              <a:rPr lang="en-US" sz="2800" dirty="0">
                <a:solidFill>
                  <a:schemeClr val="bg1"/>
                </a:solidFill>
                <a:latin typeface="Sakkal Majalla" panose="02000000000000000000" pitchFamily="2" charset="-78"/>
                <a:cs typeface="Sakkal Majalla" panose="02000000000000000000" pitchFamily="2" charset="-78"/>
              </a:rPr>
              <a:t>Layouts contain rows and columns, defining a set of ”cells”. </a:t>
            </a:r>
          </a:p>
          <a:p>
            <a:r>
              <a:rPr lang="en-US" sz="2800" dirty="0">
                <a:solidFill>
                  <a:schemeClr val="bg1"/>
                </a:solidFill>
                <a:latin typeface="Sakkal Majalla" panose="02000000000000000000" pitchFamily="2" charset="-78"/>
                <a:cs typeface="Sakkal Majalla" panose="02000000000000000000" pitchFamily="2" charset="-78"/>
              </a:rPr>
              <a:t>A cell can be empty or contain various fields and controls.</a:t>
            </a:r>
          </a:p>
          <a:p>
            <a:endParaRPr lang="en-US" sz="2800" dirty="0">
              <a:solidFill>
                <a:schemeClr val="bg1"/>
              </a:solidFill>
              <a:latin typeface="Sakkal Majalla" panose="02000000000000000000" pitchFamily="2" charset="-78"/>
              <a:cs typeface="Sakkal Majalla" panose="02000000000000000000" pitchFamily="2" charset="-78"/>
            </a:endParaRPr>
          </a:p>
        </p:txBody>
      </p:sp>
      <p:sp>
        <p:nvSpPr>
          <p:cNvPr id="7" name="Rectangle 6"/>
          <p:cNvSpPr/>
          <p:nvPr/>
        </p:nvSpPr>
        <p:spPr>
          <a:xfrm>
            <a:off x="0" y="3397623"/>
            <a:ext cx="9144000" cy="2349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894868" y="3397623"/>
            <a:ext cx="6796850" cy="230598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4021" y="5871046"/>
            <a:ext cx="2164376" cy="808034"/>
          </a:xfrm>
          <a:prstGeom prst="rect">
            <a:avLst/>
          </a:prstGeom>
        </p:spPr>
      </p:pic>
    </p:spTree>
    <p:extLst>
      <p:ext uri="{BB962C8B-B14F-4D97-AF65-F5344CB8AC3E}">
        <p14:creationId xmlns:p14="http://schemas.microsoft.com/office/powerpoint/2010/main" val="32807604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31000">
              <a:srgbClr val="837F15"/>
            </a:gs>
            <a:gs pos="100000">
              <a:srgbClr val="063E2A"/>
            </a:gs>
          </a:gsLst>
          <a:lin ang="2700000" scaled="1"/>
        </a:gradFill>
        <a:effectLst/>
      </p:bgPr>
    </p:bg>
    <p:spTree>
      <p:nvGrpSpPr>
        <p:cNvPr id="1" name=""/>
        <p:cNvGrpSpPr/>
        <p:nvPr/>
      </p:nvGrpSpPr>
      <p:grpSpPr>
        <a:xfrm>
          <a:off x="0" y="0"/>
          <a:ext cx="0" cy="0"/>
          <a:chOff x="0" y="0"/>
          <a:chExt cx="0" cy="0"/>
        </a:xfrm>
      </p:grpSpPr>
      <p:sp>
        <p:nvSpPr>
          <p:cNvPr id="15" name="Rectangle 14"/>
          <p:cNvSpPr/>
          <p:nvPr/>
        </p:nvSpPr>
        <p:spPr>
          <a:xfrm>
            <a:off x="2374710" y="0"/>
            <a:ext cx="6591869" cy="6660106"/>
          </a:xfrm>
          <a:prstGeom prst="rect">
            <a:avLst/>
          </a:prstGeom>
          <a:blipFill dpi="0" rotWithShape="1">
            <a:blip r:embed="rId2">
              <a:alphaModFix amt="53000"/>
              <a:extLst>
                <a:ext uri="{28A0092B-C50C-407E-A947-70E740481C1C}">
                  <a14:useLocalDpi xmlns:a14="http://schemas.microsoft.com/office/drawing/2010/main" val="0"/>
                </a:ext>
              </a:extLst>
            </a:blip>
            <a:srcRect/>
            <a:stretch>
              <a:fillRect t="-1" r="-31470" b="-231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098" y="1975897"/>
            <a:ext cx="4393608" cy="2708311"/>
          </a:xfrm>
          <a:prstGeom prst="rect">
            <a:avLst/>
          </a:prstGeom>
          <a:effectLst>
            <a:glow rad="152400">
              <a:schemeClr val="bg1">
                <a:alpha val="65000"/>
              </a:schemeClr>
            </a:glow>
          </a:effectLst>
        </p:spPr>
      </p:pic>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4" cstate="print">
            <a:duotone>
              <a:prstClr val="black"/>
              <a:schemeClr val="bg1">
                <a:tint val="45000"/>
                <a:satMod val="400000"/>
              </a:schemeClr>
            </a:duotone>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91069" y="5711046"/>
            <a:ext cx="1307626" cy="949060"/>
          </a:xfrm>
          <a:prstGeom prst="rect">
            <a:avLst/>
          </a:prstGeom>
          <a:effectLst>
            <a:glow>
              <a:schemeClr val="bg1"/>
            </a:glow>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2" name="Rectangle 1"/>
          <p:cNvSpPr/>
          <p:nvPr/>
        </p:nvSpPr>
        <p:spPr>
          <a:xfrm>
            <a:off x="56497" y="289557"/>
            <a:ext cx="4636426" cy="1077218"/>
          </a:xfrm>
          <a:prstGeom prst="rect">
            <a:avLst/>
          </a:prstGeom>
        </p:spPr>
        <p:txBody>
          <a:bodyPr wrap="square">
            <a:spAutoFit/>
          </a:bodyPr>
          <a:lstStyle/>
          <a:p>
            <a:r>
              <a:rPr lang="en-US" sz="3200" b="1" u="sng" dirty="0">
                <a:solidFill>
                  <a:schemeClr val="bg1"/>
                </a:solidFill>
                <a:latin typeface="Sakkal Majalla" panose="02000000000000000000" pitchFamily="2" charset="-78"/>
                <a:cs typeface="Sakkal Majalla" panose="02000000000000000000" pitchFamily="2" charset="-78"/>
              </a:rPr>
              <a:t>INTRODUCTION TO CUSTOMIZING A USER PORTAL</a:t>
            </a:r>
            <a:endParaRPr lang="en-US" sz="3200" u="sng" dirty="0">
              <a:solidFill>
                <a:schemeClr val="bg1"/>
              </a:solidFill>
              <a:latin typeface="Sakkal Majalla" panose="02000000000000000000" pitchFamily="2" charset="-78"/>
              <a:cs typeface="Sakkal Majalla" panose="02000000000000000000" pitchFamily="2" charset="-78"/>
            </a:endParaRPr>
          </a:p>
        </p:txBody>
      </p:sp>
      <p:sp>
        <p:nvSpPr>
          <p:cNvPr id="3" name="Rectangle 2"/>
          <p:cNvSpPr/>
          <p:nvPr/>
        </p:nvSpPr>
        <p:spPr>
          <a:xfrm>
            <a:off x="0" y="2182833"/>
            <a:ext cx="4800599" cy="2677656"/>
          </a:xfrm>
          <a:prstGeom prst="rect">
            <a:avLst/>
          </a:prstGeom>
          <a:solidFill>
            <a:schemeClr val="bg2">
              <a:alpha val="26000"/>
            </a:schemeClr>
          </a:solidFill>
          <a:ln>
            <a:noFill/>
          </a:ln>
        </p:spPr>
        <p:txBody>
          <a:bodyPr wrap="square">
            <a:spAutoFit/>
          </a:bodyPr>
          <a:lstStyle/>
          <a:p>
            <a:r>
              <a:rPr lang="en-US" sz="2800" dirty="0" smtClean="0">
                <a:solidFill>
                  <a:schemeClr val="bg1"/>
                </a:solidFill>
                <a:latin typeface="Sakkal Majalla" panose="02000000000000000000" pitchFamily="2" charset="-78"/>
                <a:cs typeface="Sakkal Majalla" panose="02000000000000000000" pitchFamily="2" charset="-78"/>
              </a:rPr>
              <a:t>User </a:t>
            </a:r>
            <a:r>
              <a:rPr lang="en-US" sz="2800" dirty="0">
                <a:solidFill>
                  <a:schemeClr val="bg1"/>
                </a:solidFill>
                <a:latin typeface="Sakkal Majalla" panose="02000000000000000000" pitchFamily="2" charset="-78"/>
                <a:cs typeface="Sakkal Majalla" panose="02000000000000000000" pitchFamily="2" charset="-78"/>
              </a:rPr>
              <a:t>portals provide application users with the tools and options needed to work with a Pega application. Each portal is tailored to a specific user role. You learn how to customize a portal for application users</a:t>
            </a:r>
            <a:r>
              <a:rPr lang="en-US" sz="2800" dirty="0" smtClean="0">
                <a:solidFill>
                  <a:schemeClr val="bg1"/>
                </a:solidFill>
                <a:latin typeface="Sakkal Majalla" panose="02000000000000000000" pitchFamily="2" charset="-78"/>
                <a:cs typeface="Sakkal Majalla" panose="02000000000000000000" pitchFamily="2" charset="-78"/>
              </a:rPr>
              <a:t>.</a:t>
            </a:r>
            <a:endParaRPr lang="en-US" sz="2800" b="1" dirty="0">
              <a:solidFill>
                <a:schemeClr val="bg1"/>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8681776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31000">
              <a:srgbClr val="837F15"/>
            </a:gs>
            <a:gs pos="100000">
              <a:srgbClr val="063E2A"/>
            </a:gs>
          </a:gsLst>
          <a:lin ang="2700000" scaled="1"/>
        </a:gradFill>
        <a:effectLst/>
      </p:bgPr>
    </p:bg>
    <p:spTree>
      <p:nvGrpSpPr>
        <p:cNvPr id="1" name=""/>
        <p:cNvGrpSpPr/>
        <p:nvPr/>
      </p:nvGrpSpPr>
      <p:grpSpPr>
        <a:xfrm>
          <a:off x="0" y="0"/>
          <a:ext cx="0" cy="0"/>
          <a:chOff x="0" y="0"/>
          <a:chExt cx="0" cy="0"/>
        </a:xfrm>
      </p:grpSpPr>
      <p:sp>
        <p:nvSpPr>
          <p:cNvPr id="10" name="Rectangle 9"/>
          <p:cNvSpPr/>
          <p:nvPr/>
        </p:nvSpPr>
        <p:spPr>
          <a:xfrm>
            <a:off x="2205317" y="0"/>
            <a:ext cx="6769290" cy="6660106"/>
          </a:xfrm>
          <a:prstGeom prst="rect">
            <a:avLst/>
          </a:prstGeom>
          <a:blipFill dpi="0" rotWithShape="1">
            <a:blip r:embed="rId2">
              <a:alphaModFix amt="53000"/>
              <a:extLst>
                <a:ext uri="{28A0092B-C50C-407E-A947-70E740481C1C}">
                  <a14:useLocalDpi xmlns:a14="http://schemas.microsoft.com/office/drawing/2010/main" val="0"/>
                </a:ext>
              </a:extLst>
            </a:blip>
            <a:srcRect/>
            <a:stretch>
              <a:fillRect t="-1" r="-31470" b="-231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992533"/>
            <a:ext cx="9144000" cy="2092881"/>
          </a:xfrm>
          <a:prstGeom prst="rect">
            <a:avLst/>
          </a:prstGeom>
          <a:noFill/>
        </p:spPr>
        <p:txBody>
          <a:bodyPr wrap="square">
            <a:spAutoFit/>
          </a:bodyPr>
          <a:lstStyle/>
          <a:p>
            <a:pPr marL="228600" indent="-228600">
              <a:buFont typeface="Arial" panose="020B0604020202020204" pitchFamily="34" charset="0"/>
              <a:buChar char="•"/>
            </a:pPr>
            <a:r>
              <a:rPr lang="en-US" sz="2600" dirty="0">
                <a:solidFill>
                  <a:schemeClr val="bg1"/>
                </a:solidFill>
                <a:latin typeface="Sakkal Majalla" panose="02000000000000000000" pitchFamily="2" charset="-78"/>
                <a:cs typeface="Sakkal Majalla" panose="02000000000000000000" pitchFamily="2" charset="-78"/>
              </a:rPr>
              <a:t>Applications often support multiple types of users, such as case workers and managers.</a:t>
            </a:r>
          </a:p>
          <a:p>
            <a:pPr marL="228600" indent="-228600">
              <a:buFont typeface="Arial" panose="020B0604020202020204" pitchFamily="34" charset="0"/>
              <a:buChar char="•"/>
            </a:pPr>
            <a:r>
              <a:rPr lang="en-US" sz="2600" dirty="0">
                <a:solidFill>
                  <a:schemeClr val="bg1"/>
                </a:solidFill>
                <a:latin typeface="Sakkal Majalla" panose="02000000000000000000" pitchFamily="2" charset="-78"/>
                <a:cs typeface="Sakkal Majalla" panose="02000000000000000000" pitchFamily="2" charset="-78"/>
              </a:rPr>
              <a:t>Each type of user interacts with the application in a unique manner. For example, case workers create and process cases, while managers track the progress of cases.</a:t>
            </a:r>
          </a:p>
          <a:p>
            <a:pPr marL="228600" indent="-228600">
              <a:buFont typeface="Arial" panose="020B0604020202020204" pitchFamily="34" charset="0"/>
              <a:buChar char="•"/>
            </a:pPr>
            <a:r>
              <a:rPr lang="en-US" sz="2600" dirty="0">
                <a:solidFill>
                  <a:schemeClr val="bg1"/>
                </a:solidFill>
                <a:latin typeface="Sakkal Majalla" panose="02000000000000000000" pitchFamily="2" charset="-78"/>
                <a:cs typeface="Sakkal Majalla" panose="02000000000000000000" pitchFamily="2" charset="-78"/>
              </a:rPr>
              <a:t>Each type of user needs access to tools and features that support their role in case processing.</a:t>
            </a:r>
          </a:p>
        </p:txBody>
      </p:sp>
      <p:sp>
        <p:nvSpPr>
          <p:cNvPr id="7" name="Rectangle 6"/>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8" name="Picture 7"/>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18364" y="6057018"/>
            <a:ext cx="1054651" cy="765454"/>
          </a:xfrm>
          <a:prstGeom prst="rect">
            <a:avLst/>
          </a:prstGeom>
          <a:effectLst>
            <a:glow>
              <a:schemeClr val="bg1"/>
            </a:glo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1850" y="5993599"/>
            <a:ext cx="2050322" cy="765454"/>
          </a:xfrm>
          <a:prstGeom prst="rect">
            <a:avLst/>
          </a:prstGeom>
        </p:spPr>
      </p:pic>
      <p:sp>
        <p:nvSpPr>
          <p:cNvPr id="3" name="TextBox 2"/>
          <p:cNvSpPr txBox="1"/>
          <p:nvPr/>
        </p:nvSpPr>
        <p:spPr>
          <a:xfrm>
            <a:off x="0" y="-30006"/>
            <a:ext cx="2205317" cy="707886"/>
          </a:xfrm>
          <a:prstGeom prst="rect">
            <a:avLst/>
          </a:prstGeom>
          <a:noFill/>
        </p:spPr>
        <p:txBody>
          <a:bodyPr wrap="square" rtlCol="0">
            <a:spAutoFit/>
          </a:bodyPr>
          <a:lstStyle/>
          <a:p>
            <a:r>
              <a:rPr lang="en-US" sz="4000" b="1" u="sng" dirty="0" smtClean="0">
                <a:solidFill>
                  <a:schemeClr val="bg1"/>
                </a:solidFill>
                <a:latin typeface="Sakkal Majalla" panose="02000000000000000000" pitchFamily="2" charset="-78"/>
                <a:cs typeface="Sakkal Majalla" panose="02000000000000000000" pitchFamily="2" charset="-78"/>
              </a:rPr>
              <a:t>User Portal</a:t>
            </a:r>
            <a:endParaRPr lang="en-US" sz="4000" b="1" u="sng" dirty="0">
              <a:solidFill>
                <a:schemeClr val="bg1"/>
              </a:solidFill>
              <a:latin typeface="Sakkal Majalla" panose="02000000000000000000" pitchFamily="2" charset="-78"/>
              <a:cs typeface="Sakkal Majalla" panose="02000000000000000000" pitchFamily="2" charset="-78"/>
            </a:endParaRPr>
          </a:p>
        </p:txBody>
      </p:sp>
      <p:sp>
        <p:nvSpPr>
          <p:cNvPr id="2" name="Rectangle 1"/>
          <p:cNvSpPr/>
          <p:nvPr/>
        </p:nvSpPr>
        <p:spPr>
          <a:xfrm>
            <a:off x="0" y="3085414"/>
            <a:ext cx="9144000" cy="2496985"/>
          </a:xfrm>
          <a:prstGeom prst="rect">
            <a:avLst/>
          </a:prstGeom>
          <a:solidFill>
            <a:srgbClr val="F2F4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a:stretch>
            <a:fillRect/>
          </a:stretch>
        </p:blipFill>
        <p:spPr>
          <a:xfrm>
            <a:off x="1415303" y="3087791"/>
            <a:ext cx="6313394" cy="2452255"/>
          </a:xfrm>
          <a:prstGeom prst="rect">
            <a:avLst/>
          </a:prstGeom>
        </p:spPr>
      </p:pic>
    </p:spTree>
    <p:extLst>
      <p:ext uri="{BB962C8B-B14F-4D97-AF65-F5344CB8AC3E}">
        <p14:creationId xmlns:p14="http://schemas.microsoft.com/office/powerpoint/2010/main" val="14675653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31000">
              <a:srgbClr val="837F15"/>
            </a:gs>
            <a:gs pos="100000">
              <a:srgbClr val="063E2A"/>
            </a:gs>
          </a:gsLst>
          <a:lin ang="2700000" scaled="1"/>
        </a:gradFill>
        <a:effectLst/>
      </p:bgPr>
    </p:bg>
    <p:spTree>
      <p:nvGrpSpPr>
        <p:cNvPr id="1" name=""/>
        <p:cNvGrpSpPr/>
        <p:nvPr/>
      </p:nvGrpSpPr>
      <p:grpSpPr>
        <a:xfrm>
          <a:off x="0" y="0"/>
          <a:ext cx="0" cy="0"/>
          <a:chOff x="0" y="0"/>
          <a:chExt cx="0" cy="0"/>
        </a:xfrm>
      </p:grpSpPr>
      <p:sp>
        <p:nvSpPr>
          <p:cNvPr id="9" name="Rectangle 8"/>
          <p:cNvSpPr/>
          <p:nvPr/>
        </p:nvSpPr>
        <p:spPr>
          <a:xfrm>
            <a:off x="2374710" y="0"/>
            <a:ext cx="6769290" cy="6660106"/>
          </a:xfrm>
          <a:prstGeom prst="rect">
            <a:avLst/>
          </a:prstGeom>
          <a:blipFill dpi="0" rotWithShape="1">
            <a:blip r:embed="rId2">
              <a:alphaModFix amt="53000"/>
              <a:extLst>
                <a:ext uri="{28A0092B-C50C-407E-A947-70E740481C1C}">
                  <a14:useLocalDpi xmlns:a14="http://schemas.microsoft.com/office/drawing/2010/main" val="0"/>
                </a:ext>
              </a:extLst>
            </a:blip>
            <a:srcRect/>
            <a:stretch>
              <a:fillRect t="-1" r="-31470" b="-231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91069" y="5711046"/>
            <a:ext cx="1307626" cy="949060"/>
          </a:xfrm>
          <a:prstGeom prst="rect">
            <a:avLst/>
          </a:prstGeom>
          <a:effectLst>
            <a:glow>
              <a:schemeClr val="bg1"/>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10" name="Title 1"/>
          <p:cNvSpPr>
            <a:spLocks noGrp="1"/>
          </p:cNvSpPr>
          <p:nvPr>
            <p:ph type="title"/>
          </p:nvPr>
        </p:nvSpPr>
        <p:spPr>
          <a:xfrm>
            <a:off x="893700" y="274650"/>
            <a:ext cx="7255218" cy="572515"/>
          </a:xfrm>
        </p:spPr>
        <p:txBody>
          <a:bodyPr>
            <a:noAutofit/>
          </a:bodyPr>
          <a:lstStyle/>
          <a:p>
            <a:pPr algn="ctr"/>
            <a:r>
              <a:rPr lang="en-US" sz="4000" b="1" u="sng" dirty="0">
                <a:solidFill>
                  <a:schemeClr val="bg1"/>
                </a:solidFill>
                <a:latin typeface="Sakkal Majalla" panose="02000000000000000000" pitchFamily="2" charset="-78"/>
                <a:cs typeface="Sakkal Majalla" panose="02000000000000000000" pitchFamily="2" charset="-78"/>
              </a:rPr>
              <a:t>INTRODUCING THE STYLING CONCEPT</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39007">
            <a:off x="5024071" y="4504438"/>
            <a:ext cx="2435199" cy="1837080"/>
          </a:xfrm>
          <a:prstGeom prst="rect">
            <a:avLst/>
          </a:prstGeom>
        </p:spPr>
      </p:pic>
      <p:sp>
        <p:nvSpPr>
          <p:cNvPr id="11" name="Text Placeholder 2"/>
          <p:cNvSpPr txBox="1">
            <a:spLocks/>
          </p:cNvSpPr>
          <p:nvPr/>
        </p:nvSpPr>
        <p:spPr>
          <a:xfrm>
            <a:off x="138545" y="1203424"/>
            <a:ext cx="5146149" cy="40543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chemeClr val="bg1"/>
                </a:solidFill>
                <a:latin typeface="Sakkal Majalla" panose="02000000000000000000" pitchFamily="2" charset="-78"/>
                <a:cs typeface="Sakkal Majalla" panose="02000000000000000000" pitchFamily="2" charset="-78"/>
              </a:rPr>
              <a:t>A web application is made up of content and presentation. We spoke about content earlier, so now we will switch gears and discuss presentation.</a:t>
            </a:r>
          </a:p>
          <a:p>
            <a:r>
              <a:rPr lang="en-US" dirty="0" smtClean="0">
                <a:solidFill>
                  <a:schemeClr val="bg1"/>
                </a:solidFill>
                <a:latin typeface="Sakkal Majalla" panose="02000000000000000000" pitchFamily="2" charset="-78"/>
                <a:cs typeface="Sakkal Majalla" panose="02000000000000000000" pitchFamily="2" charset="-78"/>
              </a:rPr>
              <a:t>In modern web applications there is a clear separation between content and presentation. Content is the information provided by the application or webpage, and presentation refers to how the information is presented to users.  </a:t>
            </a:r>
          </a:p>
          <a:p>
            <a:endParaRPr lang="en-US" dirty="0">
              <a:solidFill>
                <a:schemeClr val="bg1"/>
              </a:solidFill>
              <a:latin typeface="Sakkal Majalla" panose="02000000000000000000" pitchFamily="2" charset="-78"/>
              <a:cs typeface="Sakkal Majalla" panose="02000000000000000000" pitchFamily="2" charset="-78"/>
            </a:endParaRPr>
          </a:p>
        </p:txBody>
      </p:sp>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l="22750" t="-1550" r="7556" b="3680"/>
          <a:stretch/>
        </p:blipFill>
        <p:spPr>
          <a:xfrm>
            <a:off x="5150223" y="623148"/>
            <a:ext cx="4316069" cy="5935063"/>
          </a:xfrm>
          <a:prstGeom prst="rect">
            <a:avLst/>
          </a:prstGeom>
        </p:spPr>
      </p:pic>
    </p:spTree>
    <p:extLst>
      <p:ext uri="{BB962C8B-B14F-4D97-AF65-F5344CB8AC3E}">
        <p14:creationId xmlns:p14="http://schemas.microsoft.com/office/powerpoint/2010/main" val="16201281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414</TotalTime>
  <Words>961</Words>
  <Application>Microsoft Office PowerPoint</Application>
  <PresentationFormat>On-screen Show (4:3)</PresentationFormat>
  <Paragraphs>119</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Sakkal Majalla</vt:lpstr>
      <vt:lpstr>Office Theme</vt:lpstr>
      <vt:lpstr>PowerPoint Presentation</vt:lpstr>
      <vt:lpstr>PowerPoint Presentation</vt:lpstr>
      <vt:lpstr> Day 2- Agenda &amp;  Introductions</vt:lpstr>
      <vt:lpstr>PowerPoint Presentation</vt:lpstr>
      <vt:lpstr>INTRODUCTION TO CONFIGURING A USER FORM</vt:lpstr>
      <vt:lpstr>SECTION RULES</vt:lpstr>
      <vt:lpstr>PowerPoint Presentation</vt:lpstr>
      <vt:lpstr>PowerPoint Presentation</vt:lpstr>
      <vt:lpstr>INTRODUCING THE STYLING CONCEPT</vt:lpstr>
      <vt:lpstr>Skin Rule</vt:lpstr>
      <vt:lpstr>PowerPoint Presentation</vt:lpstr>
      <vt:lpstr>INTRODUCTION TO SUPPORTING MULTIPLE LANGUAGES IN APPLICATION</vt:lpstr>
      <vt:lpstr>Designing an application for localization</vt:lpstr>
      <vt:lpstr>PowerPoint Presentation</vt:lpstr>
      <vt:lpstr>PowerPoint Presentation</vt:lpstr>
      <vt:lpstr>PowerPoint Presentation</vt:lpstr>
      <vt:lpstr>Validation rule</vt:lpstr>
      <vt:lpstr>PowerPoint Presentation</vt:lpstr>
      <vt:lpstr>PowerPoint Presentation</vt:lpstr>
      <vt:lpstr>PowerPoint Presentation</vt:lpstr>
      <vt:lpstr>Activity Rules</vt:lpstr>
      <vt:lpstr>Data Transforms </vt:lpstr>
      <vt:lpstr>DECISION  RULES</vt:lpstr>
      <vt:lpstr>Decision Table</vt:lpstr>
      <vt:lpstr>Decision Tree</vt:lpstr>
      <vt:lpstr>Data Pages</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Rakesh Nair</dc:creator>
  <cp:lastModifiedBy>Rakesh Nair</cp:lastModifiedBy>
  <cp:revision>40</cp:revision>
  <dcterms:created xsi:type="dcterms:W3CDTF">2020-02-24T06:01:28Z</dcterms:created>
  <dcterms:modified xsi:type="dcterms:W3CDTF">2020-03-05T10:28:07Z</dcterms:modified>
</cp:coreProperties>
</file>